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58" r:id="rId3"/>
    <p:sldId id="257" r:id="rId4"/>
    <p:sldId id="262" r:id="rId5"/>
    <p:sldId id="259" r:id="rId6"/>
    <p:sldId id="260" r:id="rId7"/>
    <p:sldId id="261" r:id="rId8"/>
    <p:sldId id="263" r:id="rId9"/>
    <p:sldId id="265" r:id="rId10"/>
    <p:sldId id="266" r:id="rId11"/>
    <p:sldId id="267" r:id="rId12"/>
    <p:sldId id="268" r:id="rId13"/>
    <p:sldId id="269" r:id="rId14"/>
    <p:sldId id="270" r:id="rId15"/>
    <p:sldId id="271" r:id="rId16"/>
    <p:sldId id="280" r:id="rId17"/>
    <p:sldId id="282" r:id="rId18"/>
    <p:sldId id="279" r:id="rId19"/>
    <p:sldId id="281" r:id="rId20"/>
    <p:sldId id="286" r:id="rId21"/>
    <p:sldId id="272" r:id="rId22"/>
    <p:sldId id="273" r:id="rId23"/>
    <p:sldId id="276" r:id="rId24"/>
    <p:sldId id="283" r:id="rId25"/>
    <p:sldId id="284" r:id="rId26"/>
    <p:sldId id="285" r:id="rId27"/>
    <p:sldId id="274" r:id="rId28"/>
    <p:sldId id="275" r:id="rId29"/>
    <p:sldId id="277" r:id="rId30"/>
    <p:sldId id="278"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8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0444" autoAdjust="0"/>
  </p:normalViewPr>
  <p:slideViewPr>
    <p:cSldViewPr snapToGrid="0">
      <p:cViewPr varScale="1">
        <p:scale>
          <a:sx n="89" d="100"/>
          <a:sy n="89" d="100"/>
        </p:scale>
        <p:origin x="13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ata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5.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image" Target="../media/image39.svg"/></Relationships>
</file>

<file path=ppt/diagrams/_rels/data6.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svg"/><Relationship Id="rId1" Type="http://schemas.openxmlformats.org/officeDocument/2006/relationships/image" Target="../media/image51.svg"/><Relationship Id="rId5" Type="http://schemas.openxmlformats.org/officeDocument/2006/relationships/image" Target="../media/image55.svg"/><Relationship Id="rId4" Type="http://schemas.openxmlformats.org/officeDocument/2006/relationships/image" Target="../media/image5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image" Target="../media/image3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svg"/><Relationship Id="rId1" Type="http://schemas.openxmlformats.org/officeDocument/2006/relationships/image" Target="../media/image51.svg"/><Relationship Id="rId5" Type="http://schemas.openxmlformats.org/officeDocument/2006/relationships/image" Target="../media/image55.svg"/><Relationship Id="rId4" Type="http://schemas.openxmlformats.org/officeDocument/2006/relationships/image" Target="../media/image5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3FCD04-FA38-4DF2-A3C0-921B960C1F49}"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05C798C-1800-419D-B78D-B6B21B4D7A6A}">
      <dgm:prSet custT="1"/>
      <dgm:spPr/>
      <dgm:t>
        <a:bodyPr/>
        <a:lstStyle/>
        <a:p>
          <a:pPr>
            <a:lnSpc>
              <a:spcPct val="100000"/>
            </a:lnSpc>
            <a:defRPr b="1"/>
          </a:pPr>
          <a:r>
            <a:rPr lang="en-US" sz="2800" dirty="0"/>
            <a:t>Educate</a:t>
          </a:r>
        </a:p>
      </dgm:t>
    </dgm:pt>
    <dgm:pt modelId="{B920F2CE-CEEA-4E66-BFAD-3CD4145DB5EF}" type="parTrans" cxnId="{EFD3658D-3CAD-47B9-994A-DB3352DEAF7A}">
      <dgm:prSet/>
      <dgm:spPr/>
      <dgm:t>
        <a:bodyPr/>
        <a:lstStyle/>
        <a:p>
          <a:endParaRPr lang="en-US"/>
        </a:p>
      </dgm:t>
    </dgm:pt>
    <dgm:pt modelId="{AF7031B1-2EB0-4B77-B495-B1933312E069}" type="sibTrans" cxnId="{EFD3658D-3CAD-47B9-994A-DB3352DEAF7A}">
      <dgm:prSet/>
      <dgm:spPr/>
      <dgm:t>
        <a:bodyPr/>
        <a:lstStyle/>
        <a:p>
          <a:endParaRPr lang="en-US"/>
        </a:p>
      </dgm:t>
    </dgm:pt>
    <dgm:pt modelId="{00C21DCA-0E05-404E-AA5D-5677D316FB00}">
      <dgm:prSet custT="1"/>
      <dgm:spPr/>
      <dgm:t>
        <a:bodyPr/>
        <a:lstStyle/>
        <a:p>
          <a:pPr>
            <a:lnSpc>
              <a:spcPct val="100000"/>
            </a:lnSpc>
          </a:pPr>
          <a:r>
            <a:rPr lang="en-US" sz="2000" dirty="0"/>
            <a:t>Provide a basic overview of the issues surrounding students (and adults!) and technology</a:t>
          </a:r>
        </a:p>
      </dgm:t>
    </dgm:pt>
    <dgm:pt modelId="{6BD5F8C1-3F12-4976-BFB9-75DC0E38D8C0}" type="parTrans" cxnId="{152EC857-D0B5-4B7A-AA74-2D0998969E37}">
      <dgm:prSet/>
      <dgm:spPr/>
      <dgm:t>
        <a:bodyPr/>
        <a:lstStyle/>
        <a:p>
          <a:endParaRPr lang="en-US"/>
        </a:p>
      </dgm:t>
    </dgm:pt>
    <dgm:pt modelId="{182C1FC8-B334-4B15-B64E-3043F0869499}" type="sibTrans" cxnId="{152EC857-D0B5-4B7A-AA74-2D0998969E37}">
      <dgm:prSet/>
      <dgm:spPr/>
      <dgm:t>
        <a:bodyPr/>
        <a:lstStyle/>
        <a:p>
          <a:endParaRPr lang="en-US"/>
        </a:p>
      </dgm:t>
    </dgm:pt>
    <dgm:pt modelId="{B4F14313-F2B2-400F-B815-669913AC919F}">
      <dgm:prSet/>
      <dgm:spPr/>
      <dgm:t>
        <a:bodyPr/>
        <a:lstStyle/>
        <a:p>
          <a:pPr>
            <a:lnSpc>
              <a:spcPct val="100000"/>
            </a:lnSpc>
            <a:defRPr b="1"/>
          </a:pPr>
          <a:r>
            <a:rPr lang="en-US"/>
            <a:t>Equip</a:t>
          </a:r>
        </a:p>
      </dgm:t>
    </dgm:pt>
    <dgm:pt modelId="{EABD1C3B-F1E2-49B1-B005-05F6C048F909}" type="parTrans" cxnId="{DCB5114B-DF59-4917-9698-9DA157C120FA}">
      <dgm:prSet/>
      <dgm:spPr/>
      <dgm:t>
        <a:bodyPr/>
        <a:lstStyle/>
        <a:p>
          <a:endParaRPr lang="en-US"/>
        </a:p>
      </dgm:t>
    </dgm:pt>
    <dgm:pt modelId="{69AA5320-ECD6-4030-B668-376F5501F558}" type="sibTrans" cxnId="{DCB5114B-DF59-4917-9698-9DA157C120FA}">
      <dgm:prSet/>
      <dgm:spPr/>
      <dgm:t>
        <a:bodyPr/>
        <a:lstStyle/>
        <a:p>
          <a:endParaRPr lang="en-US"/>
        </a:p>
      </dgm:t>
    </dgm:pt>
    <dgm:pt modelId="{5CB6D327-9DF2-41B6-B30C-E66C21A1EE36}">
      <dgm:prSet custT="1"/>
      <dgm:spPr/>
      <dgm:t>
        <a:bodyPr/>
        <a:lstStyle/>
        <a:p>
          <a:pPr>
            <a:lnSpc>
              <a:spcPct val="100000"/>
            </a:lnSpc>
          </a:pPr>
          <a:r>
            <a:rPr lang="en-US" sz="2000" dirty="0"/>
            <a:t>Give you some tools and resources to help prevent harm before it happens</a:t>
          </a:r>
        </a:p>
      </dgm:t>
    </dgm:pt>
    <dgm:pt modelId="{C9CA6C3B-7DD3-4714-9EED-AD4803C77FC3}" type="parTrans" cxnId="{6C668199-7B92-4C67-9259-1F850A50DB01}">
      <dgm:prSet/>
      <dgm:spPr/>
      <dgm:t>
        <a:bodyPr/>
        <a:lstStyle/>
        <a:p>
          <a:endParaRPr lang="en-US"/>
        </a:p>
      </dgm:t>
    </dgm:pt>
    <dgm:pt modelId="{E3C0411C-FC08-48E5-A35E-4CA3A10217F6}" type="sibTrans" cxnId="{6C668199-7B92-4C67-9259-1F850A50DB01}">
      <dgm:prSet/>
      <dgm:spPr/>
      <dgm:t>
        <a:bodyPr/>
        <a:lstStyle/>
        <a:p>
          <a:endParaRPr lang="en-US"/>
        </a:p>
      </dgm:t>
    </dgm:pt>
    <dgm:pt modelId="{F11A47CD-5A10-4BE8-BE7D-7353B558224D}">
      <dgm:prSet/>
      <dgm:spPr/>
      <dgm:t>
        <a:bodyPr/>
        <a:lstStyle/>
        <a:p>
          <a:pPr>
            <a:lnSpc>
              <a:spcPct val="100000"/>
            </a:lnSpc>
            <a:defRPr b="1"/>
          </a:pPr>
          <a:r>
            <a:rPr lang="en-US"/>
            <a:t>Empower</a:t>
          </a:r>
        </a:p>
      </dgm:t>
    </dgm:pt>
    <dgm:pt modelId="{07011EA7-4FA8-4003-9974-A2244413B88D}" type="parTrans" cxnId="{A6335A50-90F1-4100-BC6F-94F10B6F7E55}">
      <dgm:prSet/>
      <dgm:spPr/>
      <dgm:t>
        <a:bodyPr/>
        <a:lstStyle/>
        <a:p>
          <a:endParaRPr lang="en-US"/>
        </a:p>
      </dgm:t>
    </dgm:pt>
    <dgm:pt modelId="{0EC33827-093F-4378-A46A-1E7BFB254136}" type="sibTrans" cxnId="{A6335A50-90F1-4100-BC6F-94F10B6F7E55}">
      <dgm:prSet/>
      <dgm:spPr/>
      <dgm:t>
        <a:bodyPr/>
        <a:lstStyle/>
        <a:p>
          <a:endParaRPr lang="en-US"/>
        </a:p>
      </dgm:t>
    </dgm:pt>
    <dgm:pt modelId="{4E6D940A-7A4D-44BF-84C4-6E6AD16D225D}">
      <dgm:prSet/>
      <dgm:spPr/>
      <dgm:t>
        <a:bodyPr/>
        <a:lstStyle/>
        <a:p>
          <a:pPr>
            <a:lnSpc>
              <a:spcPct val="100000"/>
            </a:lnSpc>
          </a:pPr>
          <a:r>
            <a:rPr lang="en-US" dirty="0"/>
            <a:t>Show you how you can use those tools to help others if they become victims</a:t>
          </a:r>
        </a:p>
      </dgm:t>
    </dgm:pt>
    <dgm:pt modelId="{A5646FF6-6809-4760-99F7-08F5A4B60C99}" type="parTrans" cxnId="{E893A1BD-1C7F-46FA-85A6-3A25EA05816B}">
      <dgm:prSet/>
      <dgm:spPr/>
      <dgm:t>
        <a:bodyPr/>
        <a:lstStyle/>
        <a:p>
          <a:endParaRPr lang="en-US"/>
        </a:p>
      </dgm:t>
    </dgm:pt>
    <dgm:pt modelId="{443A2E8B-E03E-4498-81DA-EB64EDFF7093}" type="sibTrans" cxnId="{E893A1BD-1C7F-46FA-85A6-3A25EA05816B}">
      <dgm:prSet/>
      <dgm:spPr/>
      <dgm:t>
        <a:bodyPr/>
        <a:lstStyle/>
        <a:p>
          <a:endParaRPr lang="en-US"/>
        </a:p>
      </dgm:t>
    </dgm:pt>
    <dgm:pt modelId="{B0B3E295-70C0-4470-9537-1A8423B611EE}" type="pres">
      <dgm:prSet presAssocID="{0D3FCD04-FA38-4DF2-A3C0-921B960C1F49}" presName="root" presStyleCnt="0">
        <dgm:presLayoutVars>
          <dgm:dir/>
          <dgm:resizeHandles val="exact"/>
        </dgm:presLayoutVars>
      </dgm:prSet>
      <dgm:spPr/>
    </dgm:pt>
    <dgm:pt modelId="{DF321C60-37BF-4E2B-A516-D66AF350F0BE}" type="pres">
      <dgm:prSet presAssocID="{005C798C-1800-419D-B78D-B6B21B4D7A6A}" presName="compNode" presStyleCnt="0"/>
      <dgm:spPr/>
    </dgm:pt>
    <dgm:pt modelId="{F37DC093-2E5C-4234-9E49-1FF377CFC656}" type="pres">
      <dgm:prSet presAssocID="{005C798C-1800-419D-B78D-B6B21B4D7A6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omputer"/>
        </a:ext>
      </dgm:extLst>
    </dgm:pt>
    <dgm:pt modelId="{E6C6F129-A700-4E18-9B9C-4300E984FEAD}" type="pres">
      <dgm:prSet presAssocID="{005C798C-1800-419D-B78D-B6B21B4D7A6A}" presName="iconSpace" presStyleCnt="0"/>
      <dgm:spPr/>
    </dgm:pt>
    <dgm:pt modelId="{E49FF0BA-7CDD-4D7A-B7C6-505468FD8512}" type="pres">
      <dgm:prSet presAssocID="{005C798C-1800-419D-B78D-B6B21B4D7A6A}" presName="parTx" presStyleLbl="revTx" presStyleIdx="0" presStyleCnt="6">
        <dgm:presLayoutVars>
          <dgm:chMax val="0"/>
          <dgm:chPref val="0"/>
        </dgm:presLayoutVars>
      </dgm:prSet>
      <dgm:spPr/>
    </dgm:pt>
    <dgm:pt modelId="{0AE38516-7CFE-476A-A183-B001F3813BC4}" type="pres">
      <dgm:prSet presAssocID="{005C798C-1800-419D-B78D-B6B21B4D7A6A}" presName="txSpace" presStyleCnt="0"/>
      <dgm:spPr/>
    </dgm:pt>
    <dgm:pt modelId="{933832BC-7546-4B07-BCDE-289628F169C3}" type="pres">
      <dgm:prSet presAssocID="{005C798C-1800-419D-B78D-B6B21B4D7A6A}" presName="desTx" presStyleLbl="revTx" presStyleIdx="1" presStyleCnt="6">
        <dgm:presLayoutVars/>
      </dgm:prSet>
      <dgm:spPr/>
    </dgm:pt>
    <dgm:pt modelId="{F330415C-44B3-4BDB-BA94-894D36221618}" type="pres">
      <dgm:prSet presAssocID="{AF7031B1-2EB0-4B77-B495-B1933312E069}" presName="sibTrans" presStyleCnt="0"/>
      <dgm:spPr/>
    </dgm:pt>
    <dgm:pt modelId="{A68C8E89-B3B0-4F3A-9A7D-11BDEB937399}" type="pres">
      <dgm:prSet presAssocID="{B4F14313-F2B2-400F-B815-669913AC919F}" presName="compNode" presStyleCnt="0"/>
      <dgm:spPr/>
    </dgm:pt>
    <dgm:pt modelId="{FFB53FFE-61FE-456C-A747-E4C2F7E101EF}" type="pres">
      <dgm:prSet presAssocID="{B4F14313-F2B2-400F-B815-669913AC919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ols"/>
        </a:ext>
      </dgm:extLst>
    </dgm:pt>
    <dgm:pt modelId="{58C91874-4E97-4148-B160-42A4ED68CFD7}" type="pres">
      <dgm:prSet presAssocID="{B4F14313-F2B2-400F-B815-669913AC919F}" presName="iconSpace" presStyleCnt="0"/>
      <dgm:spPr/>
    </dgm:pt>
    <dgm:pt modelId="{F2C16F0F-687F-4561-B8A3-5224AD46F558}" type="pres">
      <dgm:prSet presAssocID="{B4F14313-F2B2-400F-B815-669913AC919F}" presName="parTx" presStyleLbl="revTx" presStyleIdx="2" presStyleCnt="6">
        <dgm:presLayoutVars>
          <dgm:chMax val="0"/>
          <dgm:chPref val="0"/>
        </dgm:presLayoutVars>
      </dgm:prSet>
      <dgm:spPr/>
    </dgm:pt>
    <dgm:pt modelId="{421DC3CC-3564-4D7D-AB86-7530814340F5}" type="pres">
      <dgm:prSet presAssocID="{B4F14313-F2B2-400F-B815-669913AC919F}" presName="txSpace" presStyleCnt="0"/>
      <dgm:spPr/>
    </dgm:pt>
    <dgm:pt modelId="{996A03D5-0B09-4013-AF1A-DC7531A6FF60}" type="pres">
      <dgm:prSet presAssocID="{B4F14313-F2B2-400F-B815-669913AC919F}" presName="desTx" presStyleLbl="revTx" presStyleIdx="3" presStyleCnt="6">
        <dgm:presLayoutVars/>
      </dgm:prSet>
      <dgm:spPr/>
    </dgm:pt>
    <dgm:pt modelId="{9D23E915-38A4-47FC-83F5-0B313E2EE245}" type="pres">
      <dgm:prSet presAssocID="{69AA5320-ECD6-4030-B668-376F5501F558}" presName="sibTrans" presStyleCnt="0"/>
      <dgm:spPr/>
    </dgm:pt>
    <dgm:pt modelId="{D3636BF6-FCFA-4FB0-901B-0EB645E154FD}" type="pres">
      <dgm:prSet presAssocID="{F11A47CD-5A10-4BE8-BE7D-7353B558224D}" presName="compNode" presStyleCnt="0"/>
      <dgm:spPr/>
    </dgm:pt>
    <dgm:pt modelId="{FE1D09E7-4170-4DD4-80B6-204A46F22124}" type="pres">
      <dgm:prSet presAssocID="{F11A47CD-5A10-4BE8-BE7D-7353B558224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roup"/>
        </a:ext>
      </dgm:extLst>
    </dgm:pt>
    <dgm:pt modelId="{1610CD09-F0C9-4D57-97FC-2DF8A7FECFC3}" type="pres">
      <dgm:prSet presAssocID="{F11A47CD-5A10-4BE8-BE7D-7353B558224D}" presName="iconSpace" presStyleCnt="0"/>
      <dgm:spPr/>
    </dgm:pt>
    <dgm:pt modelId="{E2BCE0F9-C725-459B-B4D2-6D9E1B1D2D1D}" type="pres">
      <dgm:prSet presAssocID="{F11A47CD-5A10-4BE8-BE7D-7353B558224D}" presName="parTx" presStyleLbl="revTx" presStyleIdx="4" presStyleCnt="6">
        <dgm:presLayoutVars>
          <dgm:chMax val="0"/>
          <dgm:chPref val="0"/>
        </dgm:presLayoutVars>
      </dgm:prSet>
      <dgm:spPr/>
    </dgm:pt>
    <dgm:pt modelId="{24ED65A8-834F-42D4-840F-1795EBE91F4C}" type="pres">
      <dgm:prSet presAssocID="{F11A47CD-5A10-4BE8-BE7D-7353B558224D}" presName="txSpace" presStyleCnt="0"/>
      <dgm:spPr/>
    </dgm:pt>
    <dgm:pt modelId="{4DF6A792-E537-43D3-A7BC-05B077DC4320}" type="pres">
      <dgm:prSet presAssocID="{F11A47CD-5A10-4BE8-BE7D-7353B558224D}" presName="desTx" presStyleLbl="revTx" presStyleIdx="5" presStyleCnt="6">
        <dgm:presLayoutVars/>
      </dgm:prSet>
      <dgm:spPr/>
    </dgm:pt>
  </dgm:ptLst>
  <dgm:cxnLst>
    <dgm:cxn modelId="{824BF163-888A-469E-BB05-BEC131C82AD6}" type="presOf" srcId="{4E6D940A-7A4D-44BF-84C4-6E6AD16D225D}" destId="{4DF6A792-E537-43D3-A7BC-05B077DC4320}" srcOrd="0" destOrd="0" presId="urn:microsoft.com/office/officeart/2018/5/layout/CenteredIconLabelDescriptionList"/>
    <dgm:cxn modelId="{AC355D6A-E8C6-4E82-A232-2CC47078101F}" type="presOf" srcId="{F11A47CD-5A10-4BE8-BE7D-7353B558224D}" destId="{E2BCE0F9-C725-459B-B4D2-6D9E1B1D2D1D}" srcOrd="0" destOrd="0" presId="urn:microsoft.com/office/officeart/2018/5/layout/CenteredIconLabelDescriptionList"/>
    <dgm:cxn modelId="{DCB5114B-DF59-4917-9698-9DA157C120FA}" srcId="{0D3FCD04-FA38-4DF2-A3C0-921B960C1F49}" destId="{B4F14313-F2B2-400F-B815-669913AC919F}" srcOrd="1" destOrd="0" parTransId="{EABD1C3B-F1E2-49B1-B005-05F6C048F909}" sibTransId="{69AA5320-ECD6-4030-B668-376F5501F558}"/>
    <dgm:cxn modelId="{A6335A50-90F1-4100-BC6F-94F10B6F7E55}" srcId="{0D3FCD04-FA38-4DF2-A3C0-921B960C1F49}" destId="{F11A47CD-5A10-4BE8-BE7D-7353B558224D}" srcOrd="2" destOrd="0" parTransId="{07011EA7-4FA8-4003-9974-A2244413B88D}" sibTransId="{0EC33827-093F-4378-A46A-1E7BFB254136}"/>
    <dgm:cxn modelId="{152EC857-D0B5-4B7A-AA74-2D0998969E37}" srcId="{005C798C-1800-419D-B78D-B6B21B4D7A6A}" destId="{00C21DCA-0E05-404E-AA5D-5677D316FB00}" srcOrd="0" destOrd="0" parTransId="{6BD5F8C1-3F12-4976-BFB9-75DC0E38D8C0}" sibTransId="{182C1FC8-B334-4B15-B64E-3043F0869499}"/>
    <dgm:cxn modelId="{EFD3658D-3CAD-47B9-994A-DB3352DEAF7A}" srcId="{0D3FCD04-FA38-4DF2-A3C0-921B960C1F49}" destId="{005C798C-1800-419D-B78D-B6B21B4D7A6A}" srcOrd="0" destOrd="0" parTransId="{B920F2CE-CEEA-4E66-BFAD-3CD4145DB5EF}" sibTransId="{AF7031B1-2EB0-4B77-B495-B1933312E069}"/>
    <dgm:cxn modelId="{6C668199-7B92-4C67-9259-1F850A50DB01}" srcId="{B4F14313-F2B2-400F-B815-669913AC919F}" destId="{5CB6D327-9DF2-41B6-B30C-E66C21A1EE36}" srcOrd="0" destOrd="0" parTransId="{C9CA6C3B-7DD3-4714-9EED-AD4803C77FC3}" sibTransId="{E3C0411C-FC08-48E5-A35E-4CA3A10217F6}"/>
    <dgm:cxn modelId="{751365AC-0C65-4444-B1EA-70EE9569CAD6}" type="presOf" srcId="{0D3FCD04-FA38-4DF2-A3C0-921B960C1F49}" destId="{B0B3E295-70C0-4470-9537-1A8423B611EE}" srcOrd="0" destOrd="0" presId="urn:microsoft.com/office/officeart/2018/5/layout/CenteredIconLabelDescriptionList"/>
    <dgm:cxn modelId="{E893A1BD-1C7F-46FA-85A6-3A25EA05816B}" srcId="{F11A47CD-5A10-4BE8-BE7D-7353B558224D}" destId="{4E6D940A-7A4D-44BF-84C4-6E6AD16D225D}" srcOrd="0" destOrd="0" parTransId="{A5646FF6-6809-4760-99F7-08F5A4B60C99}" sibTransId="{443A2E8B-E03E-4498-81DA-EB64EDFF7093}"/>
    <dgm:cxn modelId="{C331DABF-607D-4403-B98C-8B5A4BFBDE25}" type="presOf" srcId="{005C798C-1800-419D-B78D-B6B21B4D7A6A}" destId="{E49FF0BA-7CDD-4D7A-B7C6-505468FD8512}" srcOrd="0" destOrd="0" presId="urn:microsoft.com/office/officeart/2018/5/layout/CenteredIconLabelDescriptionList"/>
    <dgm:cxn modelId="{3A87CDE0-C476-4C3B-925A-0407042483E5}" type="presOf" srcId="{B4F14313-F2B2-400F-B815-669913AC919F}" destId="{F2C16F0F-687F-4561-B8A3-5224AD46F558}" srcOrd="0" destOrd="0" presId="urn:microsoft.com/office/officeart/2018/5/layout/CenteredIconLabelDescriptionList"/>
    <dgm:cxn modelId="{138955EF-B0A4-489A-A56F-CDA401AEB26B}" type="presOf" srcId="{5CB6D327-9DF2-41B6-B30C-E66C21A1EE36}" destId="{996A03D5-0B09-4013-AF1A-DC7531A6FF60}" srcOrd="0" destOrd="0" presId="urn:microsoft.com/office/officeart/2018/5/layout/CenteredIconLabelDescriptionList"/>
    <dgm:cxn modelId="{88576CF8-829F-468F-8D3E-05BEF8B921AB}" type="presOf" srcId="{00C21DCA-0E05-404E-AA5D-5677D316FB00}" destId="{933832BC-7546-4B07-BCDE-289628F169C3}" srcOrd="0" destOrd="0" presId="urn:microsoft.com/office/officeart/2018/5/layout/CenteredIconLabelDescriptionList"/>
    <dgm:cxn modelId="{1197E736-C3F4-4A01-B464-A4E438A1FB0C}" type="presParOf" srcId="{B0B3E295-70C0-4470-9537-1A8423B611EE}" destId="{DF321C60-37BF-4E2B-A516-D66AF350F0BE}" srcOrd="0" destOrd="0" presId="urn:microsoft.com/office/officeart/2018/5/layout/CenteredIconLabelDescriptionList"/>
    <dgm:cxn modelId="{95B9A177-AD05-4BD6-92B1-982BA519B979}" type="presParOf" srcId="{DF321C60-37BF-4E2B-A516-D66AF350F0BE}" destId="{F37DC093-2E5C-4234-9E49-1FF377CFC656}" srcOrd="0" destOrd="0" presId="urn:microsoft.com/office/officeart/2018/5/layout/CenteredIconLabelDescriptionList"/>
    <dgm:cxn modelId="{B663FF97-7D29-4051-8101-B2FB241861D3}" type="presParOf" srcId="{DF321C60-37BF-4E2B-A516-D66AF350F0BE}" destId="{E6C6F129-A700-4E18-9B9C-4300E984FEAD}" srcOrd="1" destOrd="0" presId="urn:microsoft.com/office/officeart/2018/5/layout/CenteredIconLabelDescriptionList"/>
    <dgm:cxn modelId="{66DB0B4A-5E67-457F-999A-77F44F2CA242}" type="presParOf" srcId="{DF321C60-37BF-4E2B-A516-D66AF350F0BE}" destId="{E49FF0BA-7CDD-4D7A-B7C6-505468FD8512}" srcOrd="2" destOrd="0" presId="urn:microsoft.com/office/officeart/2018/5/layout/CenteredIconLabelDescriptionList"/>
    <dgm:cxn modelId="{0CDAEC8D-F40F-4D0D-BFC7-ECC61C7E7146}" type="presParOf" srcId="{DF321C60-37BF-4E2B-A516-D66AF350F0BE}" destId="{0AE38516-7CFE-476A-A183-B001F3813BC4}" srcOrd="3" destOrd="0" presId="urn:microsoft.com/office/officeart/2018/5/layout/CenteredIconLabelDescriptionList"/>
    <dgm:cxn modelId="{9FD8E154-AB6C-47DC-BFCC-9FF9E84B8190}" type="presParOf" srcId="{DF321C60-37BF-4E2B-A516-D66AF350F0BE}" destId="{933832BC-7546-4B07-BCDE-289628F169C3}" srcOrd="4" destOrd="0" presId="urn:microsoft.com/office/officeart/2018/5/layout/CenteredIconLabelDescriptionList"/>
    <dgm:cxn modelId="{4E0AEC5C-D510-4E82-AEEB-20399BBF0DBC}" type="presParOf" srcId="{B0B3E295-70C0-4470-9537-1A8423B611EE}" destId="{F330415C-44B3-4BDB-BA94-894D36221618}" srcOrd="1" destOrd="0" presId="urn:microsoft.com/office/officeart/2018/5/layout/CenteredIconLabelDescriptionList"/>
    <dgm:cxn modelId="{D5C001E1-A17D-4A04-A79E-0738F885E2FA}" type="presParOf" srcId="{B0B3E295-70C0-4470-9537-1A8423B611EE}" destId="{A68C8E89-B3B0-4F3A-9A7D-11BDEB937399}" srcOrd="2" destOrd="0" presId="urn:microsoft.com/office/officeart/2018/5/layout/CenteredIconLabelDescriptionList"/>
    <dgm:cxn modelId="{A57DBA8B-9B3D-4C5C-868C-9ECFDFCC6DF4}" type="presParOf" srcId="{A68C8E89-B3B0-4F3A-9A7D-11BDEB937399}" destId="{FFB53FFE-61FE-456C-A747-E4C2F7E101EF}" srcOrd="0" destOrd="0" presId="urn:microsoft.com/office/officeart/2018/5/layout/CenteredIconLabelDescriptionList"/>
    <dgm:cxn modelId="{C2200304-FAFA-417F-8849-036E7710C236}" type="presParOf" srcId="{A68C8E89-B3B0-4F3A-9A7D-11BDEB937399}" destId="{58C91874-4E97-4148-B160-42A4ED68CFD7}" srcOrd="1" destOrd="0" presId="urn:microsoft.com/office/officeart/2018/5/layout/CenteredIconLabelDescriptionList"/>
    <dgm:cxn modelId="{75F90EAF-60A2-4060-8FA2-39840A8FA010}" type="presParOf" srcId="{A68C8E89-B3B0-4F3A-9A7D-11BDEB937399}" destId="{F2C16F0F-687F-4561-B8A3-5224AD46F558}" srcOrd="2" destOrd="0" presId="urn:microsoft.com/office/officeart/2018/5/layout/CenteredIconLabelDescriptionList"/>
    <dgm:cxn modelId="{86248B0E-BF77-40FA-9D30-E1FFE52B7CDC}" type="presParOf" srcId="{A68C8E89-B3B0-4F3A-9A7D-11BDEB937399}" destId="{421DC3CC-3564-4D7D-AB86-7530814340F5}" srcOrd="3" destOrd="0" presId="urn:microsoft.com/office/officeart/2018/5/layout/CenteredIconLabelDescriptionList"/>
    <dgm:cxn modelId="{19D4D061-8440-4961-8FB6-9F725783C60F}" type="presParOf" srcId="{A68C8E89-B3B0-4F3A-9A7D-11BDEB937399}" destId="{996A03D5-0B09-4013-AF1A-DC7531A6FF60}" srcOrd="4" destOrd="0" presId="urn:microsoft.com/office/officeart/2018/5/layout/CenteredIconLabelDescriptionList"/>
    <dgm:cxn modelId="{AF2711F8-2E72-409F-A40A-00B3C3D656BB}" type="presParOf" srcId="{B0B3E295-70C0-4470-9537-1A8423B611EE}" destId="{9D23E915-38A4-47FC-83F5-0B313E2EE245}" srcOrd="3" destOrd="0" presId="urn:microsoft.com/office/officeart/2018/5/layout/CenteredIconLabelDescriptionList"/>
    <dgm:cxn modelId="{98F0FB2E-A740-4984-9AA0-6AFC4D5B9047}" type="presParOf" srcId="{B0B3E295-70C0-4470-9537-1A8423B611EE}" destId="{D3636BF6-FCFA-4FB0-901B-0EB645E154FD}" srcOrd="4" destOrd="0" presId="urn:microsoft.com/office/officeart/2018/5/layout/CenteredIconLabelDescriptionList"/>
    <dgm:cxn modelId="{ECCC49CE-D2D0-4C8A-83EA-41037FB240D5}" type="presParOf" srcId="{D3636BF6-FCFA-4FB0-901B-0EB645E154FD}" destId="{FE1D09E7-4170-4DD4-80B6-204A46F22124}" srcOrd="0" destOrd="0" presId="urn:microsoft.com/office/officeart/2018/5/layout/CenteredIconLabelDescriptionList"/>
    <dgm:cxn modelId="{4AF37A26-E01B-43BC-8EF1-302B534325BB}" type="presParOf" srcId="{D3636BF6-FCFA-4FB0-901B-0EB645E154FD}" destId="{1610CD09-F0C9-4D57-97FC-2DF8A7FECFC3}" srcOrd="1" destOrd="0" presId="urn:microsoft.com/office/officeart/2018/5/layout/CenteredIconLabelDescriptionList"/>
    <dgm:cxn modelId="{4178F8B0-A860-4601-91B1-83B709E11FA6}" type="presParOf" srcId="{D3636BF6-FCFA-4FB0-901B-0EB645E154FD}" destId="{E2BCE0F9-C725-459B-B4D2-6D9E1B1D2D1D}" srcOrd="2" destOrd="0" presId="urn:microsoft.com/office/officeart/2018/5/layout/CenteredIconLabelDescriptionList"/>
    <dgm:cxn modelId="{DF435585-C508-4CB9-AEC2-FF5A1899D9DC}" type="presParOf" srcId="{D3636BF6-FCFA-4FB0-901B-0EB645E154FD}" destId="{24ED65A8-834F-42D4-840F-1795EBE91F4C}" srcOrd="3" destOrd="0" presId="urn:microsoft.com/office/officeart/2018/5/layout/CenteredIconLabelDescriptionList"/>
    <dgm:cxn modelId="{B0B04A44-C763-4079-9439-BDEF4B79A0C2}" type="presParOf" srcId="{D3636BF6-FCFA-4FB0-901B-0EB645E154FD}" destId="{4DF6A792-E537-43D3-A7BC-05B077DC4320}"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7D8807-68F7-4F8D-A610-BBF5084FB8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53E3906-A167-41C3-9D19-5B1E337EF515}">
      <dgm:prSet custT="1"/>
      <dgm:spPr/>
      <dgm:t>
        <a:bodyPr/>
        <a:lstStyle/>
        <a:p>
          <a:r>
            <a:rPr lang="en-US" sz="3600" dirty="0"/>
            <a:t>I do not have all the answers</a:t>
          </a:r>
        </a:p>
      </dgm:t>
    </dgm:pt>
    <dgm:pt modelId="{CB3F24FA-AB62-48D6-B595-CF2526289FC0}" type="parTrans" cxnId="{8F1EA3AA-DA2F-4F74-BD73-515B2338F4CD}">
      <dgm:prSet/>
      <dgm:spPr/>
      <dgm:t>
        <a:bodyPr/>
        <a:lstStyle/>
        <a:p>
          <a:endParaRPr lang="en-US"/>
        </a:p>
      </dgm:t>
    </dgm:pt>
    <dgm:pt modelId="{323ED168-C7CC-4534-A25F-0EAD5B19CD1B}" type="sibTrans" cxnId="{8F1EA3AA-DA2F-4F74-BD73-515B2338F4CD}">
      <dgm:prSet/>
      <dgm:spPr/>
      <dgm:t>
        <a:bodyPr/>
        <a:lstStyle/>
        <a:p>
          <a:endParaRPr lang="en-US"/>
        </a:p>
      </dgm:t>
    </dgm:pt>
    <dgm:pt modelId="{3E426435-3FC8-4022-BE0C-0DA4D37AA7A3}">
      <dgm:prSet custT="1"/>
      <dgm:spPr/>
      <dgm:t>
        <a:bodyPr/>
        <a:lstStyle/>
        <a:p>
          <a:r>
            <a:rPr lang="en-US" sz="3600" dirty="0"/>
            <a:t>There is no “one size fits all” solution</a:t>
          </a:r>
        </a:p>
      </dgm:t>
    </dgm:pt>
    <dgm:pt modelId="{FE114141-3909-40CE-8CB7-51F0E36D2DEE}" type="parTrans" cxnId="{9763CBA6-6042-4AF5-855C-12B1E44CA99E}">
      <dgm:prSet/>
      <dgm:spPr/>
      <dgm:t>
        <a:bodyPr/>
        <a:lstStyle/>
        <a:p>
          <a:endParaRPr lang="en-US"/>
        </a:p>
      </dgm:t>
    </dgm:pt>
    <dgm:pt modelId="{13E863C4-050A-4F5A-BE9B-FA91A832DB66}" type="sibTrans" cxnId="{9763CBA6-6042-4AF5-855C-12B1E44CA99E}">
      <dgm:prSet/>
      <dgm:spPr/>
      <dgm:t>
        <a:bodyPr/>
        <a:lstStyle/>
        <a:p>
          <a:endParaRPr lang="en-US"/>
        </a:p>
      </dgm:t>
    </dgm:pt>
    <dgm:pt modelId="{043BEB2F-84F1-4AC0-B965-89155603C51F}">
      <dgm:prSet custT="1"/>
      <dgm:spPr/>
      <dgm:t>
        <a:bodyPr/>
        <a:lstStyle/>
        <a:p>
          <a:r>
            <a:rPr lang="en-US" sz="3600" dirty="0"/>
            <a:t>Thoughts, comments, etc. are my own</a:t>
          </a:r>
        </a:p>
      </dgm:t>
    </dgm:pt>
    <dgm:pt modelId="{DA017B26-EBB6-4D91-868E-DA03401A5C9E}" type="parTrans" cxnId="{AB9E8FE1-C530-4F82-A2E9-E76549FF111A}">
      <dgm:prSet/>
      <dgm:spPr/>
      <dgm:t>
        <a:bodyPr/>
        <a:lstStyle/>
        <a:p>
          <a:endParaRPr lang="en-US"/>
        </a:p>
      </dgm:t>
    </dgm:pt>
    <dgm:pt modelId="{20B62430-2A99-481D-905E-6AC2644F56FC}" type="sibTrans" cxnId="{AB9E8FE1-C530-4F82-A2E9-E76549FF111A}">
      <dgm:prSet/>
      <dgm:spPr/>
      <dgm:t>
        <a:bodyPr/>
        <a:lstStyle/>
        <a:p>
          <a:endParaRPr lang="en-US"/>
        </a:p>
      </dgm:t>
    </dgm:pt>
    <dgm:pt modelId="{73779C5A-A196-40E0-8B5B-D4C00A51690F}" type="pres">
      <dgm:prSet presAssocID="{477D8807-68F7-4F8D-A610-BBF5084FB833}" presName="linear" presStyleCnt="0">
        <dgm:presLayoutVars>
          <dgm:animLvl val="lvl"/>
          <dgm:resizeHandles val="exact"/>
        </dgm:presLayoutVars>
      </dgm:prSet>
      <dgm:spPr/>
    </dgm:pt>
    <dgm:pt modelId="{63567E43-F01F-496F-BA3C-B09A71D9EE76}" type="pres">
      <dgm:prSet presAssocID="{043BEB2F-84F1-4AC0-B965-89155603C51F}" presName="parentText" presStyleLbl="node1" presStyleIdx="0" presStyleCnt="3">
        <dgm:presLayoutVars>
          <dgm:chMax val="0"/>
          <dgm:bulletEnabled val="1"/>
        </dgm:presLayoutVars>
      </dgm:prSet>
      <dgm:spPr/>
    </dgm:pt>
    <dgm:pt modelId="{9DDA3C96-B77C-4AB6-BD10-2613E4BECC3F}" type="pres">
      <dgm:prSet presAssocID="{20B62430-2A99-481D-905E-6AC2644F56FC}" presName="spacer" presStyleCnt="0"/>
      <dgm:spPr/>
    </dgm:pt>
    <dgm:pt modelId="{5C2D261D-4ED7-4A4F-8F76-A849F59BA8FA}" type="pres">
      <dgm:prSet presAssocID="{3E426435-3FC8-4022-BE0C-0DA4D37AA7A3}" presName="parentText" presStyleLbl="node1" presStyleIdx="1" presStyleCnt="3">
        <dgm:presLayoutVars>
          <dgm:chMax val="0"/>
          <dgm:bulletEnabled val="1"/>
        </dgm:presLayoutVars>
      </dgm:prSet>
      <dgm:spPr/>
    </dgm:pt>
    <dgm:pt modelId="{E76ACC4A-9D0A-4F2B-9C6F-6CA97F3F4093}" type="pres">
      <dgm:prSet presAssocID="{13E863C4-050A-4F5A-BE9B-FA91A832DB66}" presName="spacer" presStyleCnt="0"/>
      <dgm:spPr/>
    </dgm:pt>
    <dgm:pt modelId="{BFB38EF1-67C0-4B96-A2E9-54FBDD5AE1E1}" type="pres">
      <dgm:prSet presAssocID="{253E3906-A167-41C3-9D19-5B1E337EF515}" presName="parentText" presStyleLbl="node1" presStyleIdx="2" presStyleCnt="3">
        <dgm:presLayoutVars>
          <dgm:chMax val="0"/>
          <dgm:bulletEnabled val="1"/>
        </dgm:presLayoutVars>
      </dgm:prSet>
      <dgm:spPr/>
    </dgm:pt>
  </dgm:ptLst>
  <dgm:cxnLst>
    <dgm:cxn modelId="{4011677D-7A84-44C7-83AA-B37CB5E12F46}" type="presOf" srcId="{477D8807-68F7-4F8D-A610-BBF5084FB833}" destId="{73779C5A-A196-40E0-8B5B-D4C00A51690F}" srcOrd="0" destOrd="0" presId="urn:microsoft.com/office/officeart/2005/8/layout/vList2"/>
    <dgm:cxn modelId="{0BE99F94-34BC-46D9-82F7-88FA4EB24098}" type="presOf" srcId="{253E3906-A167-41C3-9D19-5B1E337EF515}" destId="{BFB38EF1-67C0-4B96-A2E9-54FBDD5AE1E1}" srcOrd="0" destOrd="0" presId="urn:microsoft.com/office/officeart/2005/8/layout/vList2"/>
    <dgm:cxn modelId="{9763CBA6-6042-4AF5-855C-12B1E44CA99E}" srcId="{477D8807-68F7-4F8D-A610-BBF5084FB833}" destId="{3E426435-3FC8-4022-BE0C-0DA4D37AA7A3}" srcOrd="1" destOrd="0" parTransId="{FE114141-3909-40CE-8CB7-51F0E36D2DEE}" sibTransId="{13E863C4-050A-4F5A-BE9B-FA91A832DB66}"/>
    <dgm:cxn modelId="{8F1EA3AA-DA2F-4F74-BD73-515B2338F4CD}" srcId="{477D8807-68F7-4F8D-A610-BBF5084FB833}" destId="{253E3906-A167-41C3-9D19-5B1E337EF515}" srcOrd="2" destOrd="0" parTransId="{CB3F24FA-AB62-48D6-B595-CF2526289FC0}" sibTransId="{323ED168-C7CC-4534-A25F-0EAD5B19CD1B}"/>
    <dgm:cxn modelId="{F1B92CBC-0BEE-41CD-AC46-C713179BACF8}" type="presOf" srcId="{043BEB2F-84F1-4AC0-B965-89155603C51F}" destId="{63567E43-F01F-496F-BA3C-B09A71D9EE76}" srcOrd="0" destOrd="0" presId="urn:microsoft.com/office/officeart/2005/8/layout/vList2"/>
    <dgm:cxn modelId="{E75132CF-FC40-49D5-B6E9-65F9BBD9D953}" type="presOf" srcId="{3E426435-3FC8-4022-BE0C-0DA4D37AA7A3}" destId="{5C2D261D-4ED7-4A4F-8F76-A849F59BA8FA}" srcOrd="0" destOrd="0" presId="urn:microsoft.com/office/officeart/2005/8/layout/vList2"/>
    <dgm:cxn modelId="{AB9E8FE1-C530-4F82-A2E9-E76549FF111A}" srcId="{477D8807-68F7-4F8D-A610-BBF5084FB833}" destId="{043BEB2F-84F1-4AC0-B965-89155603C51F}" srcOrd="0" destOrd="0" parTransId="{DA017B26-EBB6-4D91-868E-DA03401A5C9E}" sibTransId="{20B62430-2A99-481D-905E-6AC2644F56FC}"/>
    <dgm:cxn modelId="{71561B47-FE76-44FA-8094-FBFFB0B38EDF}" type="presParOf" srcId="{73779C5A-A196-40E0-8B5B-D4C00A51690F}" destId="{63567E43-F01F-496F-BA3C-B09A71D9EE76}" srcOrd="0" destOrd="0" presId="urn:microsoft.com/office/officeart/2005/8/layout/vList2"/>
    <dgm:cxn modelId="{FDF660CF-9061-40F4-8795-A85E88DBE444}" type="presParOf" srcId="{73779C5A-A196-40E0-8B5B-D4C00A51690F}" destId="{9DDA3C96-B77C-4AB6-BD10-2613E4BECC3F}" srcOrd="1" destOrd="0" presId="urn:microsoft.com/office/officeart/2005/8/layout/vList2"/>
    <dgm:cxn modelId="{77354E72-92F4-4C34-B428-E1C38D30CC5E}" type="presParOf" srcId="{73779C5A-A196-40E0-8B5B-D4C00A51690F}" destId="{5C2D261D-4ED7-4A4F-8F76-A849F59BA8FA}" srcOrd="2" destOrd="0" presId="urn:microsoft.com/office/officeart/2005/8/layout/vList2"/>
    <dgm:cxn modelId="{A6A9A217-6C66-41DD-BE18-146326ADA06E}" type="presParOf" srcId="{73779C5A-A196-40E0-8B5B-D4C00A51690F}" destId="{E76ACC4A-9D0A-4F2B-9C6F-6CA97F3F4093}" srcOrd="3" destOrd="0" presId="urn:microsoft.com/office/officeart/2005/8/layout/vList2"/>
    <dgm:cxn modelId="{FE51CCA9-7E5D-4011-A5F4-344E60C68402}" type="presParOf" srcId="{73779C5A-A196-40E0-8B5B-D4C00A51690F}" destId="{BFB38EF1-67C0-4B96-A2E9-54FBDD5AE1E1}"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A5C88B-5E71-4B49-8C01-5A22D3EB174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C62A8F10-B85F-4193-992E-21DF0CC43765}">
      <dgm:prSet/>
      <dgm:spPr/>
      <dgm:t>
        <a:bodyPr/>
        <a:lstStyle/>
        <a:p>
          <a:r>
            <a:rPr lang="en-US" dirty="0"/>
            <a:t>In </a:t>
          </a:r>
          <a:r>
            <a:rPr lang="en-US" dirty="0">
              <a:solidFill>
                <a:schemeClr val="bg1"/>
              </a:solidFill>
            </a:rPr>
            <a:t>2025</a:t>
          </a:r>
          <a:r>
            <a:rPr lang="en-US" dirty="0"/>
            <a:t> alone, there were…</a:t>
          </a:r>
        </a:p>
      </dgm:t>
    </dgm:pt>
    <dgm:pt modelId="{A6881011-2B35-475E-814A-0DF390618A3A}" type="parTrans" cxnId="{A1BB4C24-967E-4717-98F9-2C643619735D}">
      <dgm:prSet/>
      <dgm:spPr/>
      <dgm:t>
        <a:bodyPr/>
        <a:lstStyle/>
        <a:p>
          <a:endParaRPr lang="en-US"/>
        </a:p>
      </dgm:t>
    </dgm:pt>
    <dgm:pt modelId="{701314F2-76A3-4D8B-85D2-D198A73D25D4}" type="sibTrans" cxnId="{A1BB4C24-967E-4717-98F9-2C643619735D}">
      <dgm:prSet/>
      <dgm:spPr/>
      <dgm:t>
        <a:bodyPr/>
        <a:lstStyle/>
        <a:p>
          <a:endParaRPr lang="en-US"/>
        </a:p>
      </dgm:t>
    </dgm:pt>
    <dgm:pt modelId="{A59E5BC3-0BBB-47B8-924F-F84F2B5D5F7F}">
      <dgm:prSet/>
      <dgm:spPr/>
      <dgm:t>
        <a:bodyPr/>
        <a:lstStyle/>
        <a:p>
          <a:r>
            <a:rPr lang="en-US"/>
            <a:t>21.3 million reports of suspected child exploitation</a:t>
          </a:r>
        </a:p>
      </dgm:t>
    </dgm:pt>
    <dgm:pt modelId="{B51D4476-A2E0-4908-885C-99B6A872E4EE}" type="parTrans" cxnId="{99EEFAEF-13A4-4158-8AA6-B815C2FEAE35}">
      <dgm:prSet/>
      <dgm:spPr/>
      <dgm:t>
        <a:bodyPr/>
        <a:lstStyle/>
        <a:p>
          <a:endParaRPr lang="en-US"/>
        </a:p>
      </dgm:t>
    </dgm:pt>
    <dgm:pt modelId="{33E612F0-BFCE-45D7-BD9A-AEF45A46F56B}" type="sibTrans" cxnId="{99EEFAEF-13A4-4158-8AA6-B815C2FEAE35}">
      <dgm:prSet/>
      <dgm:spPr/>
      <dgm:t>
        <a:bodyPr/>
        <a:lstStyle/>
        <a:p>
          <a:endParaRPr lang="en-US"/>
        </a:p>
      </dgm:t>
    </dgm:pt>
    <dgm:pt modelId="{B891F2A7-C1D5-4036-BD01-94D3A2133CE5}">
      <dgm:prSet/>
      <dgm:spPr/>
      <dgm:t>
        <a:bodyPr/>
        <a:lstStyle/>
        <a:p>
          <a:r>
            <a:rPr lang="en-US"/>
            <a:t>1.4 million reports of online enticement/sextortion</a:t>
          </a:r>
        </a:p>
      </dgm:t>
    </dgm:pt>
    <dgm:pt modelId="{1875014E-3E4D-4696-AE47-8ECDDF109D28}" type="parTrans" cxnId="{273ED99C-9415-4B6A-9ECD-E0DD0AD2D2BC}">
      <dgm:prSet/>
      <dgm:spPr/>
      <dgm:t>
        <a:bodyPr/>
        <a:lstStyle/>
        <a:p>
          <a:endParaRPr lang="en-US"/>
        </a:p>
      </dgm:t>
    </dgm:pt>
    <dgm:pt modelId="{E0A631C5-5109-4B90-9220-265C991EF90D}" type="sibTrans" cxnId="{273ED99C-9415-4B6A-9ECD-E0DD0AD2D2BC}">
      <dgm:prSet/>
      <dgm:spPr/>
      <dgm:t>
        <a:bodyPr/>
        <a:lstStyle/>
        <a:p>
          <a:endParaRPr lang="en-US"/>
        </a:p>
      </dgm:t>
    </dgm:pt>
    <dgm:pt modelId="{A46919AB-D1EA-4E27-8BBD-378255163C1B}">
      <dgm:prSet/>
      <dgm:spPr/>
      <dgm:t>
        <a:bodyPr/>
        <a:lstStyle/>
        <a:p>
          <a:r>
            <a:rPr lang="en-US"/>
            <a:t>Over 400,000 reports involving AI-generated exploitation</a:t>
          </a:r>
        </a:p>
      </dgm:t>
    </dgm:pt>
    <dgm:pt modelId="{5AFFC150-B3F0-48FF-9559-7ABCCB10D358}" type="parTrans" cxnId="{29E85B52-508B-497C-8A44-8D6A63E1BFC9}">
      <dgm:prSet/>
      <dgm:spPr/>
      <dgm:t>
        <a:bodyPr/>
        <a:lstStyle/>
        <a:p>
          <a:endParaRPr lang="en-US"/>
        </a:p>
      </dgm:t>
    </dgm:pt>
    <dgm:pt modelId="{ABB5CA88-A530-4EFC-895C-0FF6F9E6FFD1}" type="sibTrans" cxnId="{29E85B52-508B-497C-8A44-8D6A63E1BFC9}">
      <dgm:prSet/>
      <dgm:spPr/>
      <dgm:t>
        <a:bodyPr/>
        <a:lstStyle/>
        <a:p>
          <a:endParaRPr lang="en-US"/>
        </a:p>
      </dgm:t>
    </dgm:pt>
    <dgm:pt modelId="{0D315F56-CE6B-475E-935C-F54E97B9BCB2}" type="pres">
      <dgm:prSet presAssocID="{C3A5C88B-5E71-4B49-8C01-5A22D3EB1742}" presName="vert0" presStyleCnt="0">
        <dgm:presLayoutVars>
          <dgm:dir/>
          <dgm:animOne val="branch"/>
          <dgm:animLvl val="lvl"/>
        </dgm:presLayoutVars>
      </dgm:prSet>
      <dgm:spPr/>
    </dgm:pt>
    <dgm:pt modelId="{2F08F2C6-D13F-427D-9A0E-14B33A830E53}" type="pres">
      <dgm:prSet presAssocID="{C62A8F10-B85F-4193-992E-21DF0CC43765}" presName="thickLine" presStyleLbl="alignNode1" presStyleIdx="0" presStyleCnt="1"/>
      <dgm:spPr/>
    </dgm:pt>
    <dgm:pt modelId="{90DF92A7-F9C9-4489-9011-815F8FCF93B9}" type="pres">
      <dgm:prSet presAssocID="{C62A8F10-B85F-4193-992E-21DF0CC43765}" presName="horz1" presStyleCnt="0"/>
      <dgm:spPr/>
    </dgm:pt>
    <dgm:pt modelId="{2C546FAC-6086-4777-BDA2-8CC076899656}" type="pres">
      <dgm:prSet presAssocID="{C62A8F10-B85F-4193-992E-21DF0CC43765}" presName="tx1" presStyleLbl="revTx" presStyleIdx="0" presStyleCnt="4"/>
      <dgm:spPr/>
    </dgm:pt>
    <dgm:pt modelId="{3C5B1DD3-BFB4-4941-8597-CB01861A2809}" type="pres">
      <dgm:prSet presAssocID="{C62A8F10-B85F-4193-992E-21DF0CC43765}" presName="vert1" presStyleCnt="0"/>
      <dgm:spPr/>
    </dgm:pt>
    <dgm:pt modelId="{A209F20E-FB2F-4EC7-AE44-0D86719C9B7F}" type="pres">
      <dgm:prSet presAssocID="{A59E5BC3-0BBB-47B8-924F-F84F2B5D5F7F}" presName="vertSpace2a" presStyleCnt="0"/>
      <dgm:spPr/>
    </dgm:pt>
    <dgm:pt modelId="{15ABF869-AAA3-477B-9B0C-C2FFF85D1907}" type="pres">
      <dgm:prSet presAssocID="{A59E5BC3-0BBB-47B8-924F-F84F2B5D5F7F}" presName="horz2" presStyleCnt="0"/>
      <dgm:spPr/>
    </dgm:pt>
    <dgm:pt modelId="{984027E5-ACD8-400E-B9AF-EA001BE02098}" type="pres">
      <dgm:prSet presAssocID="{A59E5BC3-0BBB-47B8-924F-F84F2B5D5F7F}" presName="horzSpace2" presStyleCnt="0"/>
      <dgm:spPr/>
    </dgm:pt>
    <dgm:pt modelId="{DBFAA870-A3BA-4E46-898E-6D5A34F95BBB}" type="pres">
      <dgm:prSet presAssocID="{A59E5BC3-0BBB-47B8-924F-F84F2B5D5F7F}" presName="tx2" presStyleLbl="revTx" presStyleIdx="1" presStyleCnt="4"/>
      <dgm:spPr/>
    </dgm:pt>
    <dgm:pt modelId="{CE27289A-D1EF-4733-9C12-70F9175D1288}" type="pres">
      <dgm:prSet presAssocID="{A59E5BC3-0BBB-47B8-924F-F84F2B5D5F7F}" presName="vert2" presStyleCnt="0"/>
      <dgm:spPr/>
    </dgm:pt>
    <dgm:pt modelId="{091C0410-DD1B-4505-AD0C-1CAD386AADF6}" type="pres">
      <dgm:prSet presAssocID="{A59E5BC3-0BBB-47B8-924F-F84F2B5D5F7F}" presName="thinLine2b" presStyleLbl="callout" presStyleIdx="0" presStyleCnt="3"/>
      <dgm:spPr/>
    </dgm:pt>
    <dgm:pt modelId="{30CD32C8-FDBB-40F1-A124-864E8F7D793F}" type="pres">
      <dgm:prSet presAssocID="{A59E5BC3-0BBB-47B8-924F-F84F2B5D5F7F}" presName="vertSpace2b" presStyleCnt="0"/>
      <dgm:spPr/>
    </dgm:pt>
    <dgm:pt modelId="{8EAD6103-8A09-48D7-BF82-FBB72C058484}" type="pres">
      <dgm:prSet presAssocID="{B891F2A7-C1D5-4036-BD01-94D3A2133CE5}" presName="horz2" presStyleCnt="0"/>
      <dgm:spPr/>
    </dgm:pt>
    <dgm:pt modelId="{95CF9ED5-5ADD-48CB-B0D2-5F4819A1154E}" type="pres">
      <dgm:prSet presAssocID="{B891F2A7-C1D5-4036-BD01-94D3A2133CE5}" presName="horzSpace2" presStyleCnt="0"/>
      <dgm:spPr/>
    </dgm:pt>
    <dgm:pt modelId="{3381B29E-4A1F-4B8F-926E-864C356FC1FB}" type="pres">
      <dgm:prSet presAssocID="{B891F2A7-C1D5-4036-BD01-94D3A2133CE5}" presName="tx2" presStyleLbl="revTx" presStyleIdx="2" presStyleCnt="4"/>
      <dgm:spPr/>
    </dgm:pt>
    <dgm:pt modelId="{A9653F69-8133-4B38-A44B-C475528DEF65}" type="pres">
      <dgm:prSet presAssocID="{B891F2A7-C1D5-4036-BD01-94D3A2133CE5}" presName="vert2" presStyleCnt="0"/>
      <dgm:spPr/>
    </dgm:pt>
    <dgm:pt modelId="{9D469440-DAC3-4F40-B67A-1C182D2D57EB}" type="pres">
      <dgm:prSet presAssocID="{B891F2A7-C1D5-4036-BD01-94D3A2133CE5}" presName="thinLine2b" presStyleLbl="callout" presStyleIdx="1" presStyleCnt="3"/>
      <dgm:spPr/>
    </dgm:pt>
    <dgm:pt modelId="{339A23E0-1CDA-481D-ACF6-E7BFBF1026B9}" type="pres">
      <dgm:prSet presAssocID="{B891F2A7-C1D5-4036-BD01-94D3A2133CE5}" presName="vertSpace2b" presStyleCnt="0"/>
      <dgm:spPr/>
    </dgm:pt>
    <dgm:pt modelId="{36DFE70A-6CBB-4823-B31A-8C3C1C446E41}" type="pres">
      <dgm:prSet presAssocID="{A46919AB-D1EA-4E27-8BBD-378255163C1B}" presName="horz2" presStyleCnt="0"/>
      <dgm:spPr/>
    </dgm:pt>
    <dgm:pt modelId="{8136B2B6-9CFE-436C-9BEA-4F2AD841287A}" type="pres">
      <dgm:prSet presAssocID="{A46919AB-D1EA-4E27-8BBD-378255163C1B}" presName="horzSpace2" presStyleCnt="0"/>
      <dgm:spPr/>
    </dgm:pt>
    <dgm:pt modelId="{95B8EBC7-4447-4F8E-B9DC-40816ADA2CA2}" type="pres">
      <dgm:prSet presAssocID="{A46919AB-D1EA-4E27-8BBD-378255163C1B}" presName="tx2" presStyleLbl="revTx" presStyleIdx="3" presStyleCnt="4"/>
      <dgm:spPr/>
    </dgm:pt>
    <dgm:pt modelId="{61DE623A-7622-4BEE-A19A-9E98E3CAE7C2}" type="pres">
      <dgm:prSet presAssocID="{A46919AB-D1EA-4E27-8BBD-378255163C1B}" presName="vert2" presStyleCnt="0"/>
      <dgm:spPr/>
    </dgm:pt>
    <dgm:pt modelId="{CFBA10FF-21F5-43AF-8804-46BD7FB86457}" type="pres">
      <dgm:prSet presAssocID="{A46919AB-D1EA-4E27-8BBD-378255163C1B}" presName="thinLine2b" presStyleLbl="callout" presStyleIdx="2" presStyleCnt="3"/>
      <dgm:spPr/>
    </dgm:pt>
    <dgm:pt modelId="{45B7B64E-FC89-4083-8397-6E57F296525D}" type="pres">
      <dgm:prSet presAssocID="{A46919AB-D1EA-4E27-8BBD-378255163C1B}" presName="vertSpace2b" presStyleCnt="0"/>
      <dgm:spPr/>
    </dgm:pt>
  </dgm:ptLst>
  <dgm:cxnLst>
    <dgm:cxn modelId="{63E56604-D1F6-43F4-B3BE-4679D6C4AD0E}" type="presOf" srcId="{A46919AB-D1EA-4E27-8BBD-378255163C1B}" destId="{95B8EBC7-4447-4F8E-B9DC-40816ADA2CA2}" srcOrd="0" destOrd="0" presId="urn:microsoft.com/office/officeart/2008/layout/LinedList"/>
    <dgm:cxn modelId="{A1BB4C24-967E-4717-98F9-2C643619735D}" srcId="{C3A5C88B-5E71-4B49-8C01-5A22D3EB1742}" destId="{C62A8F10-B85F-4193-992E-21DF0CC43765}" srcOrd="0" destOrd="0" parTransId="{A6881011-2B35-475E-814A-0DF390618A3A}" sibTransId="{701314F2-76A3-4D8B-85D2-D198A73D25D4}"/>
    <dgm:cxn modelId="{083E692D-C7E8-43BB-8B0E-E3232A6210B6}" type="presOf" srcId="{C3A5C88B-5E71-4B49-8C01-5A22D3EB1742}" destId="{0D315F56-CE6B-475E-935C-F54E97B9BCB2}" srcOrd="0" destOrd="0" presId="urn:microsoft.com/office/officeart/2008/layout/LinedList"/>
    <dgm:cxn modelId="{29E85B52-508B-497C-8A44-8D6A63E1BFC9}" srcId="{C62A8F10-B85F-4193-992E-21DF0CC43765}" destId="{A46919AB-D1EA-4E27-8BBD-378255163C1B}" srcOrd="2" destOrd="0" parTransId="{5AFFC150-B3F0-48FF-9559-7ABCCB10D358}" sibTransId="{ABB5CA88-A530-4EFC-895C-0FF6F9E6FFD1}"/>
    <dgm:cxn modelId="{0B96097B-A36B-4EE1-ACC6-2791F0209141}" type="presOf" srcId="{A59E5BC3-0BBB-47B8-924F-F84F2B5D5F7F}" destId="{DBFAA870-A3BA-4E46-898E-6D5A34F95BBB}" srcOrd="0" destOrd="0" presId="urn:microsoft.com/office/officeart/2008/layout/LinedList"/>
    <dgm:cxn modelId="{8D17377E-1682-439D-A7DD-12CEE14241DE}" type="presOf" srcId="{B891F2A7-C1D5-4036-BD01-94D3A2133CE5}" destId="{3381B29E-4A1F-4B8F-926E-864C356FC1FB}" srcOrd="0" destOrd="0" presId="urn:microsoft.com/office/officeart/2008/layout/LinedList"/>
    <dgm:cxn modelId="{273ED99C-9415-4B6A-9ECD-E0DD0AD2D2BC}" srcId="{C62A8F10-B85F-4193-992E-21DF0CC43765}" destId="{B891F2A7-C1D5-4036-BD01-94D3A2133CE5}" srcOrd="1" destOrd="0" parTransId="{1875014E-3E4D-4696-AE47-8ECDDF109D28}" sibTransId="{E0A631C5-5109-4B90-9220-265C991EF90D}"/>
    <dgm:cxn modelId="{1A9152B9-5CB7-4C95-922F-113CF492B481}" type="presOf" srcId="{C62A8F10-B85F-4193-992E-21DF0CC43765}" destId="{2C546FAC-6086-4777-BDA2-8CC076899656}" srcOrd="0" destOrd="0" presId="urn:microsoft.com/office/officeart/2008/layout/LinedList"/>
    <dgm:cxn modelId="{99EEFAEF-13A4-4158-8AA6-B815C2FEAE35}" srcId="{C62A8F10-B85F-4193-992E-21DF0CC43765}" destId="{A59E5BC3-0BBB-47B8-924F-F84F2B5D5F7F}" srcOrd="0" destOrd="0" parTransId="{B51D4476-A2E0-4908-885C-99B6A872E4EE}" sibTransId="{33E612F0-BFCE-45D7-BD9A-AEF45A46F56B}"/>
    <dgm:cxn modelId="{CA90A8FE-E3A1-4F97-9AB8-774FF93EA3E3}" type="presParOf" srcId="{0D315F56-CE6B-475E-935C-F54E97B9BCB2}" destId="{2F08F2C6-D13F-427D-9A0E-14B33A830E53}" srcOrd="0" destOrd="0" presId="urn:microsoft.com/office/officeart/2008/layout/LinedList"/>
    <dgm:cxn modelId="{7FB07B2B-17A2-424F-98BD-6F46DC7F0B66}" type="presParOf" srcId="{0D315F56-CE6B-475E-935C-F54E97B9BCB2}" destId="{90DF92A7-F9C9-4489-9011-815F8FCF93B9}" srcOrd="1" destOrd="0" presId="urn:microsoft.com/office/officeart/2008/layout/LinedList"/>
    <dgm:cxn modelId="{545BD6CE-6C39-4385-8A42-256A738CFC92}" type="presParOf" srcId="{90DF92A7-F9C9-4489-9011-815F8FCF93B9}" destId="{2C546FAC-6086-4777-BDA2-8CC076899656}" srcOrd="0" destOrd="0" presId="urn:microsoft.com/office/officeart/2008/layout/LinedList"/>
    <dgm:cxn modelId="{7F80D730-E383-4A29-A43A-926186DF713A}" type="presParOf" srcId="{90DF92A7-F9C9-4489-9011-815F8FCF93B9}" destId="{3C5B1DD3-BFB4-4941-8597-CB01861A2809}" srcOrd="1" destOrd="0" presId="urn:microsoft.com/office/officeart/2008/layout/LinedList"/>
    <dgm:cxn modelId="{8C2C7D51-8948-4E46-9786-91C07C752FD1}" type="presParOf" srcId="{3C5B1DD3-BFB4-4941-8597-CB01861A2809}" destId="{A209F20E-FB2F-4EC7-AE44-0D86719C9B7F}" srcOrd="0" destOrd="0" presId="urn:microsoft.com/office/officeart/2008/layout/LinedList"/>
    <dgm:cxn modelId="{F04B1CAD-1BD4-491D-AF32-28E8833E0996}" type="presParOf" srcId="{3C5B1DD3-BFB4-4941-8597-CB01861A2809}" destId="{15ABF869-AAA3-477B-9B0C-C2FFF85D1907}" srcOrd="1" destOrd="0" presId="urn:microsoft.com/office/officeart/2008/layout/LinedList"/>
    <dgm:cxn modelId="{B79A2388-D58B-42F1-99B1-258F2E0CBDB7}" type="presParOf" srcId="{15ABF869-AAA3-477B-9B0C-C2FFF85D1907}" destId="{984027E5-ACD8-400E-B9AF-EA001BE02098}" srcOrd="0" destOrd="0" presId="urn:microsoft.com/office/officeart/2008/layout/LinedList"/>
    <dgm:cxn modelId="{208FC188-F358-4595-99E2-902015702690}" type="presParOf" srcId="{15ABF869-AAA3-477B-9B0C-C2FFF85D1907}" destId="{DBFAA870-A3BA-4E46-898E-6D5A34F95BBB}" srcOrd="1" destOrd="0" presId="urn:microsoft.com/office/officeart/2008/layout/LinedList"/>
    <dgm:cxn modelId="{6F017069-C8F1-4499-9199-484A66FEF40F}" type="presParOf" srcId="{15ABF869-AAA3-477B-9B0C-C2FFF85D1907}" destId="{CE27289A-D1EF-4733-9C12-70F9175D1288}" srcOrd="2" destOrd="0" presId="urn:microsoft.com/office/officeart/2008/layout/LinedList"/>
    <dgm:cxn modelId="{E92BC0F1-2DFC-4B90-8BF6-3E2E45362976}" type="presParOf" srcId="{3C5B1DD3-BFB4-4941-8597-CB01861A2809}" destId="{091C0410-DD1B-4505-AD0C-1CAD386AADF6}" srcOrd="2" destOrd="0" presId="urn:microsoft.com/office/officeart/2008/layout/LinedList"/>
    <dgm:cxn modelId="{BDB0D49F-D28A-416D-A365-26727DC72D9D}" type="presParOf" srcId="{3C5B1DD3-BFB4-4941-8597-CB01861A2809}" destId="{30CD32C8-FDBB-40F1-A124-864E8F7D793F}" srcOrd="3" destOrd="0" presId="urn:microsoft.com/office/officeart/2008/layout/LinedList"/>
    <dgm:cxn modelId="{75640458-E91C-4EA0-AB48-D005DCD51AD4}" type="presParOf" srcId="{3C5B1DD3-BFB4-4941-8597-CB01861A2809}" destId="{8EAD6103-8A09-48D7-BF82-FBB72C058484}" srcOrd="4" destOrd="0" presId="urn:microsoft.com/office/officeart/2008/layout/LinedList"/>
    <dgm:cxn modelId="{16A80084-93E9-4A7D-8BA1-B9470F034204}" type="presParOf" srcId="{8EAD6103-8A09-48D7-BF82-FBB72C058484}" destId="{95CF9ED5-5ADD-48CB-B0D2-5F4819A1154E}" srcOrd="0" destOrd="0" presId="urn:microsoft.com/office/officeart/2008/layout/LinedList"/>
    <dgm:cxn modelId="{5C698A5B-DC49-41EB-BBBF-FE9FD9C6111E}" type="presParOf" srcId="{8EAD6103-8A09-48D7-BF82-FBB72C058484}" destId="{3381B29E-4A1F-4B8F-926E-864C356FC1FB}" srcOrd="1" destOrd="0" presId="urn:microsoft.com/office/officeart/2008/layout/LinedList"/>
    <dgm:cxn modelId="{4EEEA238-44D5-4D37-9562-712285F7F267}" type="presParOf" srcId="{8EAD6103-8A09-48D7-BF82-FBB72C058484}" destId="{A9653F69-8133-4B38-A44B-C475528DEF65}" srcOrd="2" destOrd="0" presId="urn:microsoft.com/office/officeart/2008/layout/LinedList"/>
    <dgm:cxn modelId="{1245C0D6-99E8-4CD8-9F0B-5EC08D792CC6}" type="presParOf" srcId="{3C5B1DD3-BFB4-4941-8597-CB01861A2809}" destId="{9D469440-DAC3-4F40-B67A-1C182D2D57EB}" srcOrd="5" destOrd="0" presId="urn:microsoft.com/office/officeart/2008/layout/LinedList"/>
    <dgm:cxn modelId="{3A9A5C28-7B39-425A-B964-47F1519DA666}" type="presParOf" srcId="{3C5B1DD3-BFB4-4941-8597-CB01861A2809}" destId="{339A23E0-1CDA-481D-ACF6-E7BFBF1026B9}" srcOrd="6" destOrd="0" presId="urn:microsoft.com/office/officeart/2008/layout/LinedList"/>
    <dgm:cxn modelId="{BDB92E86-EA7A-4ED1-87AC-F5D6B258A3A3}" type="presParOf" srcId="{3C5B1DD3-BFB4-4941-8597-CB01861A2809}" destId="{36DFE70A-6CBB-4823-B31A-8C3C1C446E41}" srcOrd="7" destOrd="0" presId="urn:microsoft.com/office/officeart/2008/layout/LinedList"/>
    <dgm:cxn modelId="{52D9D22E-8758-4E14-BD52-0A818434AD33}" type="presParOf" srcId="{36DFE70A-6CBB-4823-B31A-8C3C1C446E41}" destId="{8136B2B6-9CFE-436C-9BEA-4F2AD841287A}" srcOrd="0" destOrd="0" presId="urn:microsoft.com/office/officeart/2008/layout/LinedList"/>
    <dgm:cxn modelId="{E2AC62DF-DD85-40A2-A192-5DB55D313D67}" type="presParOf" srcId="{36DFE70A-6CBB-4823-B31A-8C3C1C446E41}" destId="{95B8EBC7-4447-4F8E-B9DC-40816ADA2CA2}" srcOrd="1" destOrd="0" presId="urn:microsoft.com/office/officeart/2008/layout/LinedList"/>
    <dgm:cxn modelId="{39E714DC-6609-4710-B0F3-AA1ABACF2828}" type="presParOf" srcId="{36DFE70A-6CBB-4823-B31A-8C3C1C446E41}" destId="{61DE623A-7622-4BEE-A19A-9E98E3CAE7C2}" srcOrd="2" destOrd="0" presId="urn:microsoft.com/office/officeart/2008/layout/LinedList"/>
    <dgm:cxn modelId="{B287116F-A3CF-422F-AB98-BA53AE7E62E0}" type="presParOf" srcId="{3C5B1DD3-BFB4-4941-8597-CB01861A2809}" destId="{CFBA10FF-21F5-43AF-8804-46BD7FB86457}" srcOrd="8" destOrd="0" presId="urn:microsoft.com/office/officeart/2008/layout/LinedList"/>
    <dgm:cxn modelId="{788CF86E-6F7D-4C0F-AADE-00909771291B}" type="presParOf" srcId="{3C5B1DD3-BFB4-4941-8597-CB01861A2809}" destId="{45B7B64E-FC89-4083-8397-6E57F296525D}"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64738D-9014-4EB8-A824-01F61873BA45}"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52DA77C-971C-4A54-8D10-DDEC85DDF348}">
      <dgm:prSet/>
      <dgm:spPr/>
      <dgm:t>
        <a:bodyPr/>
        <a:lstStyle/>
        <a:p>
          <a:pPr>
            <a:lnSpc>
              <a:spcPct val="100000"/>
            </a:lnSpc>
          </a:pPr>
          <a:r>
            <a:rPr lang="en-US" b="1"/>
            <a:t>Connecting</a:t>
          </a:r>
          <a:r>
            <a:rPr lang="en-US"/>
            <a:t> with friends – and strangers</a:t>
          </a:r>
        </a:p>
      </dgm:t>
    </dgm:pt>
    <dgm:pt modelId="{EB15FAB4-C0BF-4F55-BD82-3AA90382AD08}" type="parTrans" cxnId="{CCFAED01-0F77-4F66-A69A-E2AE7A4778D0}">
      <dgm:prSet/>
      <dgm:spPr/>
      <dgm:t>
        <a:bodyPr/>
        <a:lstStyle/>
        <a:p>
          <a:endParaRPr lang="en-US"/>
        </a:p>
      </dgm:t>
    </dgm:pt>
    <dgm:pt modelId="{229415FB-7CF2-4BAB-B772-3F1A6720B6A8}" type="sibTrans" cxnId="{CCFAED01-0F77-4F66-A69A-E2AE7A4778D0}">
      <dgm:prSet/>
      <dgm:spPr/>
      <dgm:t>
        <a:bodyPr/>
        <a:lstStyle/>
        <a:p>
          <a:pPr>
            <a:lnSpc>
              <a:spcPct val="100000"/>
            </a:lnSpc>
          </a:pPr>
          <a:endParaRPr lang="en-US"/>
        </a:p>
      </dgm:t>
    </dgm:pt>
    <dgm:pt modelId="{C9DD48F5-7117-44D6-93F8-0DDACCB52E20}">
      <dgm:prSet/>
      <dgm:spPr/>
      <dgm:t>
        <a:bodyPr/>
        <a:lstStyle/>
        <a:p>
          <a:pPr>
            <a:lnSpc>
              <a:spcPct val="100000"/>
            </a:lnSpc>
          </a:pPr>
          <a:r>
            <a:rPr lang="en-US" b="1"/>
            <a:t>Downloading</a:t>
          </a:r>
          <a:r>
            <a:rPr lang="en-US"/>
            <a:t> apps and joining new platforms</a:t>
          </a:r>
        </a:p>
      </dgm:t>
    </dgm:pt>
    <dgm:pt modelId="{72EAC45A-5EA3-4340-B181-AF46E84536C8}" type="parTrans" cxnId="{95827DEF-94C3-4C1E-AEAC-1B25A923E89D}">
      <dgm:prSet/>
      <dgm:spPr/>
      <dgm:t>
        <a:bodyPr/>
        <a:lstStyle/>
        <a:p>
          <a:endParaRPr lang="en-US"/>
        </a:p>
      </dgm:t>
    </dgm:pt>
    <dgm:pt modelId="{CF82CFB3-946E-473C-AF16-40E96C6598BB}" type="sibTrans" cxnId="{95827DEF-94C3-4C1E-AEAC-1B25A923E89D}">
      <dgm:prSet/>
      <dgm:spPr/>
      <dgm:t>
        <a:bodyPr/>
        <a:lstStyle/>
        <a:p>
          <a:pPr>
            <a:lnSpc>
              <a:spcPct val="100000"/>
            </a:lnSpc>
          </a:pPr>
          <a:endParaRPr lang="en-US"/>
        </a:p>
      </dgm:t>
    </dgm:pt>
    <dgm:pt modelId="{7D164072-4DF1-48D0-A4F8-24147FD7CD90}">
      <dgm:prSet/>
      <dgm:spPr/>
      <dgm:t>
        <a:bodyPr/>
        <a:lstStyle/>
        <a:p>
          <a:pPr>
            <a:lnSpc>
              <a:spcPct val="100000"/>
            </a:lnSpc>
          </a:pPr>
          <a:r>
            <a:rPr lang="en-US" b="1"/>
            <a:t>Sharing</a:t>
          </a:r>
          <a:r>
            <a:rPr lang="en-US"/>
            <a:t> photos, videos, and other personal details</a:t>
          </a:r>
        </a:p>
      </dgm:t>
    </dgm:pt>
    <dgm:pt modelId="{04EFB9D1-895A-4372-985A-F620E2CA99FF}" type="parTrans" cxnId="{8173EC52-3C19-40E4-BD47-0CC3D9B31DA9}">
      <dgm:prSet/>
      <dgm:spPr/>
      <dgm:t>
        <a:bodyPr/>
        <a:lstStyle/>
        <a:p>
          <a:endParaRPr lang="en-US"/>
        </a:p>
      </dgm:t>
    </dgm:pt>
    <dgm:pt modelId="{24D41698-B021-4FDA-8C26-9DFC3CCEA7B7}" type="sibTrans" cxnId="{8173EC52-3C19-40E4-BD47-0CC3D9B31DA9}">
      <dgm:prSet/>
      <dgm:spPr/>
      <dgm:t>
        <a:bodyPr/>
        <a:lstStyle/>
        <a:p>
          <a:pPr>
            <a:lnSpc>
              <a:spcPct val="100000"/>
            </a:lnSpc>
          </a:pPr>
          <a:endParaRPr lang="en-US"/>
        </a:p>
      </dgm:t>
    </dgm:pt>
    <dgm:pt modelId="{61C354E9-ECE7-4E5B-B8AB-8F27BDA20C84}">
      <dgm:prSet/>
      <dgm:spPr/>
      <dgm:t>
        <a:bodyPr/>
        <a:lstStyle/>
        <a:p>
          <a:pPr>
            <a:lnSpc>
              <a:spcPct val="100000"/>
            </a:lnSpc>
          </a:pPr>
          <a:r>
            <a:rPr lang="en-US" b="1"/>
            <a:t>Building</a:t>
          </a:r>
          <a:r>
            <a:rPr lang="en-US"/>
            <a:t> a digital identity/footprint earlier and younger</a:t>
          </a:r>
          <a:endParaRPr lang="en-US" dirty="0"/>
        </a:p>
      </dgm:t>
    </dgm:pt>
    <dgm:pt modelId="{9CE0D65C-E84E-49AE-8476-B57B8FEEC91E}" type="parTrans" cxnId="{5E53B806-896A-4230-AD2C-5398D6ED3BCD}">
      <dgm:prSet/>
      <dgm:spPr/>
      <dgm:t>
        <a:bodyPr/>
        <a:lstStyle/>
        <a:p>
          <a:endParaRPr lang="en-US"/>
        </a:p>
      </dgm:t>
    </dgm:pt>
    <dgm:pt modelId="{CFE7DB56-7692-4A9A-9855-536D6392271F}" type="sibTrans" cxnId="{5E53B806-896A-4230-AD2C-5398D6ED3BCD}">
      <dgm:prSet/>
      <dgm:spPr/>
      <dgm:t>
        <a:bodyPr/>
        <a:lstStyle/>
        <a:p>
          <a:endParaRPr lang="en-US"/>
        </a:p>
      </dgm:t>
    </dgm:pt>
    <dgm:pt modelId="{C5774B5E-4C61-4A79-8032-F1E369BF5165}" type="pres">
      <dgm:prSet presAssocID="{2D64738D-9014-4EB8-A824-01F61873BA45}" presName="root" presStyleCnt="0">
        <dgm:presLayoutVars>
          <dgm:dir/>
          <dgm:resizeHandles val="exact"/>
        </dgm:presLayoutVars>
      </dgm:prSet>
      <dgm:spPr/>
    </dgm:pt>
    <dgm:pt modelId="{3623887E-53CC-473C-BB30-7290150C9873}" type="pres">
      <dgm:prSet presAssocID="{2D64738D-9014-4EB8-A824-01F61873BA45}" presName="container" presStyleCnt="0">
        <dgm:presLayoutVars>
          <dgm:dir/>
          <dgm:resizeHandles val="exact"/>
        </dgm:presLayoutVars>
      </dgm:prSet>
      <dgm:spPr/>
    </dgm:pt>
    <dgm:pt modelId="{627CEC64-3A75-48F3-A687-052D8C0A00C0}" type="pres">
      <dgm:prSet presAssocID="{F52DA77C-971C-4A54-8D10-DDEC85DDF348}" presName="compNode" presStyleCnt="0"/>
      <dgm:spPr/>
    </dgm:pt>
    <dgm:pt modelId="{7445A404-C279-47E7-891B-97BB7FC6F971}" type="pres">
      <dgm:prSet presAssocID="{F52DA77C-971C-4A54-8D10-DDEC85DDF348}" presName="iconBgRect" presStyleLbl="bgShp" presStyleIdx="0" presStyleCnt="4"/>
      <dgm:spPr/>
    </dgm:pt>
    <dgm:pt modelId="{1723BF69-8FB1-447F-BDE8-649A3F6FD657}" type="pres">
      <dgm:prSet presAssocID="{F52DA77C-971C-4A54-8D10-DDEC85DDF34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ocial Network"/>
        </a:ext>
      </dgm:extLst>
    </dgm:pt>
    <dgm:pt modelId="{BA3725AA-EA42-4383-845D-6DA029CE6E0C}" type="pres">
      <dgm:prSet presAssocID="{F52DA77C-971C-4A54-8D10-DDEC85DDF348}" presName="spaceRect" presStyleCnt="0"/>
      <dgm:spPr/>
    </dgm:pt>
    <dgm:pt modelId="{16B3FE58-F40A-4462-89F2-50F7795D234F}" type="pres">
      <dgm:prSet presAssocID="{F52DA77C-971C-4A54-8D10-DDEC85DDF348}" presName="textRect" presStyleLbl="revTx" presStyleIdx="0" presStyleCnt="4">
        <dgm:presLayoutVars>
          <dgm:chMax val="1"/>
          <dgm:chPref val="1"/>
        </dgm:presLayoutVars>
      </dgm:prSet>
      <dgm:spPr/>
    </dgm:pt>
    <dgm:pt modelId="{CDFC11C7-B516-41EA-9C18-36D9C10FEBB4}" type="pres">
      <dgm:prSet presAssocID="{229415FB-7CF2-4BAB-B772-3F1A6720B6A8}" presName="sibTrans" presStyleLbl="sibTrans2D1" presStyleIdx="0" presStyleCnt="0"/>
      <dgm:spPr/>
    </dgm:pt>
    <dgm:pt modelId="{3A344740-2BA1-4DC1-98C1-8146D6A8D55F}" type="pres">
      <dgm:prSet presAssocID="{C9DD48F5-7117-44D6-93F8-0DDACCB52E20}" presName="compNode" presStyleCnt="0"/>
      <dgm:spPr/>
    </dgm:pt>
    <dgm:pt modelId="{6F168C93-4D30-4526-95DB-670C10B93F1B}" type="pres">
      <dgm:prSet presAssocID="{C9DD48F5-7117-44D6-93F8-0DDACCB52E20}" presName="iconBgRect" presStyleLbl="bgShp" presStyleIdx="1" presStyleCnt="4"/>
      <dgm:spPr/>
    </dgm:pt>
    <dgm:pt modelId="{564D97E3-2E1F-4938-B2CD-14B510C3F4F9}" type="pres">
      <dgm:prSet presAssocID="{C9DD48F5-7117-44D6-93F8-0DDACCB52E20}"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wnload from cloud"/>
        </a:ext>
      </dgm:extLst>
    </dgm:pt>
    <dgm:pt modelId="{F21EF13D-FD93-4678-90EF-3220E2C86F58}" type="pres">
      <dgm:prSet presAssocID="{C9DD48F5-7117-44D6-93F8-0DDACCB52E20}" presName="spaceRect" presStyleCnt="0"/>
      <dgm:spPr/>
    </dgm:pt>
    <dgm:pt modelId="{A78CFAD6-A4AB-4AFF-BF1F-BE62DFE4666F}" type="pres">
      <dgm:prSet presAssocID="{C9DD48F5-7117-44D6-93F8-0DDACCB52E20}" presName="textRect" presStyleLbl="revTx" presStyleIdx="1" presStyleCnt="4">
        <dgm:presLayoutVars>
          <dgm:chMax val="1"/>
          <dgm:chPref val="1"/>
        </dgm:presLayoutVars>
      </dgm:prSet>
      <dgm:spPr/>
    </dgm:pt>
    <dgm:pt modelId="{D4546122-2C5F-41C9-B0B1-6956948AFE31}" type="pres">
      <dgm:prSet presAssocID="{CF82CFB3-946E-473C-AF16-40E96C6598BB}" presName="sibTrans" presStyleLbl="sibTrans2D1" presStyleIdx="0" presStyleCnt="0"/>
      <dgm:spPr/>
    </dgm:pt>
    <dgm:pt modelId="{6CA0C210-E06B-40AD-8087-A2782830ABF8}" type="pres">
      <dgm:prSet presAssocID="{7D164072-4DF1-48D0-A4F8-24147FD7CD90}" presName="compNode" presStyleCnt="0"/>
      <dgm:spPr/>
    </dgm:pt>
    <dgm:pt modelId="{786A9D37-751E-4DDE-AE2E-8464FA445AE7}" type="pres">
      <dgm:prSet presAssocID="{7D164072-4DF1-48D0-A4F8-24147FD7CD90}" presName="iconBgRect" presStyleLbl="bgShp" presStyleIdx="2" presStyleCnt="4"/>
      <dgm:spPr/>
    </dgm:pt>
    <dgm:pt modelId="{34D5B2AF-7B7E-4F9D-ACED-01DFF34B38B3}" type="pres">
      <dgm:prSet presAssocID="{7D164072-4DF1-48D0-A4F8-24147FD7CD9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Image"/>
        </a:ext>
      </dgm:extLst>
    </dgm:pt>
    <dgm:pt modelId="{F49DD624-14F8-418D-A793-62B23DD99263}" type="pres">
      <dgm:prSet presAssocID="{7D164072-4DF1-48D0-A4F8-24147FD7CD90}" presName="spaceRect" presStyleCnt="0"/>
      <dgm:spPr/>
    </dgm:pt>
    <dgm:pt modelId="{887E5476-5462-4C06-BF22-5518D97D4240}" type="pres">
      <dgm:prSet presAssocID="{7D164072-4DF1-48D0-A4F8-24147FD7CD90}" presName="textRect" presStyleLbl="revTx" presStyleIdx="2" presStyleCnt="4">
        <dgm:presLayoutVars>
          <dgm:chMax val="1"/>
          <dgm:chPref val="1"/>
        </dgm:presLayoutVars>
      </dgm:prSet>
      <dgm:spPr/>
    </dgm:pt>
    <dgm:pt modelId="{649F30EC-4211-41DD-9F80-30E65E22D08A}" type="pres">
      <dgm:prSet presAssocID="{24D41698-B021-4FDA-8C26-9DFC3CCEA7B7}" presName="sibTrans" presStyleLbl="sibTrans2D1" presStyleIdx="0" presStyleCnt="0"/>
      <dgm:spPr/>
    </dgm:pt>
    <dgm:pt modelId="{2407EA30-3FB2-4D43-A30A-90655B413185}" type="pres">
      <dgm:prSet presAssocID="{61C354E9-ECE7-4E5B-B8AB-8F27BDA20C84}" presName="compNode" presStyleCnt="0"/>
      <dgm:spPr/>
    </dgm:pt>
    <dgm:pt modelId="{367A7FC9-E308-4407-9B51-34F416229DE4}" type="pres">
      <dgm:prSet presAssocID="{61C354E9-ECE7-4E5B-B8AB-8F27BDA20C84}" presName="iconBgRect" presStyleLbl="bgShp" presStyleIdx="3" presStyleCnt="4"/>
      <dgm:spPr/>
    </dgm:pt>
    <dgm:pt modelId="{738F89F3-DE09-456C-929D-71CC522B0F9D}" type="pres">
      <dgm:prSet presAssocID="{61C354E9-ECE7-4E5B-B8AB-8F27BDA20C84}"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ser"/>
        </a:ext>
      </dgm:extLst>
    </dgm:pt>
    <dgm:pt modelId="{ED6A92E2-A3AD-495E-9411-774BA3A8FA8F}" type="pres">
      <dgm:prSet presAssocID="{61C354E9-ECE7-4E5B-B8AB-8F27BDA20C84}" presName="spaceRect" presStyleCnt="0"/>
      <dgm:spPr/>
    </dgm:pt>
    <dgm:pt modelId="{0669D4C3-4B42-4847-B907-9C88BE3B695D}" type="pres">
      <dgm:prSet presAssocID="{61C354E9-ECE7-4E5B-B8AB-8F27BDA20C84}" presName="textRect" presStyleLbl="revTx" presStyleIdx="3" presStyleCnt="4">
        <dgm:presLayoutVars>
          <dgm:chMax val="1"/>
          <dgm:chPref val="1"/>
        </dgm:presLayoutVars>
      </dgm:prSet>
      <dgm:spPr/>
    </dgm:pt>
  </dgm:ptLst>
  <dgm:cxnLst>
    <dgm:cxn modelId="{CCFAED01-0F77-4F66-A69A-E2AE7A4778D0}" srcId="{2D64738D-9014-4EB8-A824-01F61873BA45}" destId="{F52DA77C-971C-4A54-8D10-DDEC85DDF348}" srcOrd="0" destOrd="0" parTransId="{EB15FAB4-C0BF-4F55-BD82-3AA90382AD08}" sibTransId="{229415FB-7CF2-4BAB-B772-3F1A6720B6A8}"/>
    <dgm:cxn modelId="{5E53B806-896A-4230-AD2C-5398D6ED3BCD}" srcId="{2D64738D-9014-4EB8-A824-01F61873BA45}" destId="{61C354E9-ECE7-4E5B-B8AB-8F27BDA20C84}" srcOrd="3" destOrd="0" parTransId="{9CE0D65C-E84E-49AE-8476-B57B8FEEC91E}" sibTransId="{CFE7DB56-7692-4A9A-9855-536D6392271F}"/>
    <dgm:cxn modelId="{1F850A2C-E823-4506-95BC-EFA6B43629C6}" type="presOf" srcId="{7D164072-4DF1-48D0-A4F8-24147FD7CD90}" destId="{887E5476-5462-4C06-BF22-5518D97D4240}" srcOrd="0" destOrd="0" presId="urn:microsoft.com/office/officeart/2018/2/layout/IconCircleList"/>
    <dgm:cxn modelId="{640E655F-DD39-4C9D-8754-D21A932E7DAB}" type="presOf" srcId="{61C354E9-ECE7-4E5B-B8AB-8F27BDA20C84}" destId="{0669D4C3-4B42-4847-B907-9C88BE3B695D}" srcOrd="0" destOrd="0" presId="urn:microsoft.com/office/officeart/2018/2/layout/IconCircleList"/>
    <dgm:cxn modelId="{30B5E86C-9ADA-4C23-B058-5DA118979B35}" type="presOf" srcId="{24D41698-B021-4FDA-8C26-9DFC3CCEA7B7}" destId="{649F30EC-4211-41DD-9F80-30E65E22D08A}" srcOrd="0" destOrd="0" presId="urn:microsoft.com/office/officeart/2018/2/layout/IconCircleList"/>
    <dgm:cxn modelId="{8173EC52-3C19-40E4-BD47-0CC3D9B31DA9}" srcId="{2D64738D-9014-4EB8-A824-01F61873BA45}" destId="{7D164072-4DF1-48D0-A4F8-24147FD7CD90}" srcOrd="2" destOrd="0" parTransId="{04EFB9D1-895A-4372-985A-F620E2CA99FF}" sibTransId="{24D41698-B021-4FDA-8C26-9DFC3CCEA7B7}"/>
    <dgm:cxn modelId="{CEACC478-1785-48B2-88B2-A5B52CE9FA33}" type="presOf" srcId="{CF82CFB3-946E-473C-AF16-40E96C6598BB}" destId="{D4546122-2C5F-41C9-B0B1-6956948AFE31}" srcOrd="0" destOrd="0" presId="urn:microsoft.com/office/officeart/2018/2/layout/IconCircleList"/>
    <dgm:cxn modelId="{66A11A7E-F6AE-4AA7-88C0-461FB50F86DD}" type="presOf" srcId="{F52DA77C-971C-4A54-8D10-DDEC85DDF348}" destId="{16B3FE58-F40A-4462-89F2-50F7795D234F}" srcOrd="0" destOrd="0" presId="urn:microsoft.com/office/officeart/2018/2/layout/IconCircleList"/>
    <dgm:cxn modelId="{BC754F96-BCFA-4EB1-AB25-03153D77C2BC}" type="presOf" srcId="{C9DD48F5-7117-44D6-93F8-0DDACCB52E20}" destId="{A78CFAD6-A4AB-4AFF-BF1F-BE62DFE4666F}" srcOrd="0" destOrd="0" presId="urn:microsoft.com/office/officeart/2018/2/layout/IconCircleList"/>
    <dgm:cxn modelId="{EDEB48D9-BAB8-4CE0-AE5C-B23FFDCC47BA}" type="presOf" srcId="{229415FB-7CF2-4BAB-B772-3F1A6720B6A8}" destId="{CDFC11C7-B516-41EA-9C18-36D9C10FEBB4}" srcOrd="0" destOrd="0" presId="urn:microsoft.com/office/officeart/2018/2/layout/IconCircleList"/>
    <dgm:cxn modelId="{95827DEF-94C3-4C1E-AEAC-1B25A923E89D}" srcId="{2D64738D-9014-4EB8-A824-01F61873BA45}" destId="{C9DD48F5-7117-44D6-93F8-0DDACCB52E20}" srcOrd="1" destOrd="0" parTransId="{72EAC45A-5EA3-4340-B181-AF46E84536C8}" sibTransId="{CF82CFB3-946E-473C-AF16-40E96C6598BB}"/>
    <dgm:cxn modelId="{E5725CF7-8E0D-4868-BA82-0B05FDAB9F45}" type="presOf" srcId="{2D64738D-9014-4EB8-A824-01F61873BA45}" destId="{C5774B5E-4C61-4A79-8032-F1E369BF5165}" srcOrd="0" destOrd="0" presId="urn:microsoft.com/office/officeart/2018/2/layout/IconCircleList"/>
    <dgm:cxn modelId="{E0EC07BF-94C7-4606-A7EE-AFBFBD8D5549}" type="presParOf" srcId="{C5774B5E-4C61-4A79-8032-F1E369BF5165}" destId="{3623887E-53CC-473C-BB30-7290150C9873}" srcOrd="0" destOrd="0" presId="urn:microsoft.com/office/officeart/2018/2/layout/IconCircleList"/>
    <dgm:cxn modelId="{DF637DCC-AD75-4078-AC55-9B4ACA8F0871}" type="presParOf" srcId="{3623887E-53CC-473C-BB30-7290150C9873}" destId="{627CEC64-3A75-48F3-A687-052D8C0A00C0}" srcOrd="0" destOrd="0" presId="urn:microsoft.com/office/officeart/2018/2/layout/IconCircleList"/>
    <dgm:cxn modelId="{2F23124E-2848-4A63-A54B-0DB1C6E9B9A9}" type="presParOf" srcId="{627CEC64-3A75-48F3-A687-052D8C0A00C0}" destId="{7445A404-C279-47E7-891B-97BB7FC6F971}" srcOrd="0" destOrd="0" presId="urn:microsoft.com/office/officeart/2018/2/layout/IconCircleList"/>
    <dgm:cxn modelId="{171AFBB9-D284-4A85-9874-FD940FE8F9F6}" type="presParOf" srcId="{627CEC64-3A75-48F3-A687-052D8C0A00C0}" destId="{1723BF69-8FB1-447F-BDE8-649A3F6FD657}" srcOrd="1" destOrd="0" presId="urn:microsoft.com/office/officeart/2018/2/layout/IconCircleList"/>
    <dgm:cxn modelId="{20CBE970-6BC5-4848-9C33-C7E403CFFC85}" type="presParOf" srcId="{627CEC64-3A75-48F3-A687-052D8C0A00C0}" destId="{BA3725AA-EA42-4383-845D-6DA029CE6E0C}" srcOrd="2" destOrd="0" presId="urn:microsoft.com/office/officeart/2018/2/layout/IconCircleList"/>
    <dgm:cxn modelId="{909B32AE-7B04-4099-80CA-69D35A565262}" type="presParOf" srcId="{627CEC64-3A75-48F3-A687-052D8C0A00C0}" destId="{16B3FE58-F40A-4462-89F2-50F7795D234F}" srcOrd="3" destOrd="0" presId="urn:microsoft.com/office/officeart/2018/2/layout/IconCircleList"/>
    <dgm:cxn modelId="{59CFE16E-11B9-409C-847C-40716890524B}" type="presParOf" srcId="{3623887E-53CC-473C-BB30-7290150C9873}" destId="{CDFC11C7-B516-41EA-9C18-36D9C10FEBB4}" srcOrd="1" destOrd="0" presId="urn:microsoft.com/office/officeart/2018/2/layout/IconCircleList"/>
    <dgm:cxn modelId="{024DE785-8F55-4B0D-AF10-4A0A143D16CC}" type="presParOf" srcId="{3623887E-53CC-473C-BB30-7290150C9873}" destId="{3A344740-2BA1-4DC1-98C1-8146D6A8D55F}" srcOrd="2" destOrd="0" presId="urn:microsoft.com/office/officeart/2018/2/layout/IconCircleList"/>
    <dgm:cxn modelId="{AA01DA8F-BC49-45FD-8567-B243715269E4}" type="presParOf" srcId="{3A344740-2BA1-4DC1-98C1-8146D6A8D55F}" destId="{6F168C93-4D30-4526-95DB-670C10B93F1B}" srcOrd="0" destOrd="0" presId="urn:microsoft.com/office/officeart/2018/2/layout/IconCircleList"/>
    <dgm:cxn modelId="{899BBA4F-87AA-4F80-A1C5-0ACB9C92456B}" type="presParOf" srcId="{3A344740-2BA1-4DC1-98C1-8146D6A8D55F}" destId="{564D97E3-2E1F-4938-B2CD-14B510C3F4F9}" srcOrd="1" destOrd="0" presId="urn:microsoft.com/office/officeart/2018/2/layout/IconCircleList"/>
    <dgm:cxn modelId="{8B5CA4AC-3127-41FF-8EE5-F9BE430747CC}" type="presParOf" srcId="{3A344740-2BA1-4DC1-98C1-8146D6A8D55F}" destId="{F21EF13D-FD93-4678-90EF-3220E2C86F58}" srcOrd="2" destOrd="0" presId="urn:microsoft.com/office/officeart/2018/2/layout/IconCircleList"/>
    <dgm:cxn modelId="{598D1F80-45B2-4C9A-81F0-629B77DC13CB}" type="presParOf" srcId="{3A344740-2BA1-4DC1-98C1-8146D6A8D55F}" destId="{A78CFAD6-A4AB-4AFF-BF1F-BE62DFE4666F}" srcOrd="3" destOrd="0" presId="urn:microsoft.com/office/officeart/2018/2/layout/IconCircleList"/>
    <dgm:cxn modelId="{886F9E8D-9CE6-426F-8ADD-752372F053A1}" type="presParOf" srcId="{3623887E-53CC-473C-BB30-7290150C9873}" destId="{D4546122-2C5F-41C9-B0B1-6956948AFE31}" srcOrd="3" destOrd="0" presId="urn:microsoft.com/office/officeart/2018/2/layout/IconCircleList"/>
    <dgm:cxn modelId="{DE94411C-9CDA-4542-9B8C-B4A7638CAF6E}" type="presParOf" srcId="{3623887E-53CC-473C-BB30-7290150C9873}" destId="{6CA0C210-E06B-40AD-8087-A2782830ABF8}" srcOrd="4" destOrd="0" presId="urn:microsoft.com/office/officeart/2018/2/layout/IconCircleList"/>
    <dgm:cxn modelId="{36C295E8-3BC5-4FA5-BA4C-6DCBA3964EEA}" type="presParOf" srcId="{6CA0C210-E06B-40AD-8087-A2782830ABF8}" destId="{786A9D37-751E-4DDE-AE2E-8464FA445AE7}" srcOrd="0" destOrd="0" presId="urn:microsoft.com/office/officeart/2018/2/layout/IconCircleList"/>
    <dgm:cxn modelId="{792DF050-0BBB-4E3E-9523-4133CFBD293A}" type="presParOf" srcId="{6CA0C210-E06B-40AD-8087-A2782830ABF8}" destId="{34D5B2AF-7B7E-4F9D-ACED-01DFF34B38B3}" srcOrd="1" destOrd="0" presId="urn:microsoft.com/office/officeart/2018/2/layout/IconCircleList"/>
    <dgm:cxn modelId="{BB88121A-3C68-4CB8-9643-C430E7739BE5}" type="presParOf" srcId="{6CA0C210-E06B-40AD-8087-A2782830ABF8}" destId="{F49DD624-14F8-418D-A793-62B23DD99263}" srcOrd="2" destOrd="0" presId="urn:microsoft.com/office/officeart/2018/2/layout/IconCircleList"/>
    <dgm:cxn modelId="{1CAD5F82-A942-4CA8-A96F-A8256CD3176D}" type="presParOf" srcId="{6CA0C210-E06B-40AD-8087-A2782830ABF8}" destId="{887E5476-5462-4C06-BF22-5518D97D4240}" srcOrd="3" destOrd="0" presId="urn:microsoft.com/office/officeart/2018/2/layout/IconCircleList"/>
    <dgm:cxn modelId="{C4A9AF74-956B-44CB-A954-9ACED79CC6EA}" type="presParOf" srcId="{3623887E-53CC-473C-BB30-7290150C9873}" destId="{649F30EC-4211-41DD-9F80-30E65E22D08A}" srcOrd="5" destOrd="0" presId="urn:microsoft.com/office/officeart/2018/2/layout/IconCircleList"/>
    <dgm:cxn modelId="{67489EE9-0E77-4769-B229-9EE08EC2893A}" type="presParOf" srcId="{3623887E-53CC-473C-BB30-7290150C9873}" destId="{2407EA30-3FB2-4D43-A30A-90655B413185}" srcOrd="6" destOrd="0" presId="urn:microsoft.com/office/officeart/2018/2/layout/IconCircleList"/>
    <dgm:cxn modelId="{2E670F9A-99EB-4504-A487-71A4B812B517}" type="presParOf" srcId="{2407EA30-3FB2-4D43-A30A-90655B413185}" destId="{367A7FC9-E308-4407-9B51-34F416229DE4}" srcOrd="0" destOrd="0" presId="urn:microsoft.com/office/officeart/2018/2/layout/IconCircleList"/>
    <dgm:cxn modelId="{A4938482-E274-469E-88F7-AE350CF8C2D2}" type="presParOf" srcId="{2407EA30-3FB2-4D43-A30A-90655B413185}" destId="{738F89F3-DE09-456C-929D-71CC522B0F9D}" srcOrd="1" destOrd="0" presId="urn:microsoft.com/office/officeart/2018/2/layout/IconCircleList"/>
    <dgm:cxn modelId="{F216980C-8F88-4CD1-BF6A-B50E4C0A2EBA}" type="presParOf" srcId="{2407EA30-3FB2-4D43-A30A-90655B413185}" destId="{ED6A92E2-A3AD-495E-9411-774BA3A8FA8F}" srcOrd="2" destOrd="0" presId="urn:microsoft.com/office/officeart/2018/2/layout/IconCircleList"/>
    <dgm:cxn modelId="{5B03A989-907F-4DC1-9E0B-64D8A114861F}" type="presParOf" srcId="{2407EA30-3FB2-4D43-A30A-90655B413185}" destId="{0669D4C3-4B42-4847-B907-9C88BE3B695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A47185-A981-476C-8935-43DDB918F0B0}"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9A872314-C90A-4C6D-A6A1-2E1B060F501A}">
      <dgm:prSet/>
      <dgm:spPr/>
      <dgm:t>
        <a:bodyPr/>
        <a:lstStyle/>
        <a:p>
          <a:pPr>
            <a:lnSpc>
              <a:spcPct val="100000"/>
            </a:lnSpc>
            <a:defRPr b="1"/>
          </a:pPr>
          <a:r>
            <a:rPr lang="en-US" dirty="0"/>
            <a:t>Generative AI</a:t>
          </a:r>
        </a:p>
      </dgm:t>
    </dgm:pt>
    <dgm:pt modelId="{EF4CB8F0-0AB4-48E7-9FF3-00B540DFB110}" type="parTrans" cxnId="{8B327304-A2DA-4755-9879-152EA999C77B}">
      <dgm:prSet/>
      <dgm:spPr/>
      <dgm:t>
        <a:bodyPr/>
        <a:lstStyle/>
        <a:p>
          <a:endParaRPr lang="en-US"/>
        </a:p>
      </dgm:t>
    </dgm:pt>
    <dgm:pt modelId="{F9111C42-3595-4C0C-856C-D161A2ABBDAE}" type="sibTrans" cxnId="{8B327304-A2DA-4755-9879-152EA999C77B}">
      <dgm:prSet/>
      <dgm:spPr/>
      <dgm:t>
        <a:bodyPr/>
        <a:lstStyle/>
        <a:p>
          <a:endParaRPr lang="en-US"/>
        </a:p>
      </dgm:t>
    </dgm:pt>
    <dgm:pt modelId="{681186DA-CC51-4B34-B046-1F664CA4A066}">
      <dgm:prSet custT="1"/>
      <dgm:spPr/>
      <dgm:t>
        <a:bodyPr/>
        <a:lstStyle/>
        <a:p>
          <a:pPr>
            <a:lnSpc>
              <a:spcPct val="100000"/>
            </a:lnSpc>
          </a:pPr>
          <a:r>
            <a:rPr lang="en-US" sz="2400" dirty="0"/>
            <a:t>Allows a user to create new images, videos, audio and text based on user requests or prompts</a:t>
          </a:r>
        </a:p>
      </dgm:t>
    </dgm:pt>
    <dgm:pt modelId="{C7627796-0E58-411C-930C-28B5989555EB}" type="parTrans" cxnId="{518DBDA1-F1BE-4288-9EDA-19E338A2BF32}">
      <dgm:prSet/>
      <dgm:spPr/>
      <dgm:t>
        <a:bodyPr/>
        <a:lstStyle/>
        <a:p>
          <a:endParaRPr lang="en-US"/>
        </a:p>
      </dgm:t>
    </dgm:pt>
    <dgm:pt modelId="{667B714F-63C3-408B-80CF-069F8DFEBF43}" type="sibTrans" cxnId="{518DBDA1-F1BE-4288-9EDA-19E338A2BF32}">
      <dgm:prSet/>
      <dgm:spPr/>
      <dgm:t>
        <a:bodyPr/>
        <a:lstStyle/>
        <a:p>
          <a:endParaRPr lang="en-US"/>
        </a:p>
      </dgm:t>
    </dgm:pt>
    <dgm:pt modelId="{61F6F2EC-5342-49AD-8319-DAD5B38D7E41}">
      <dgm:prSet/>
      <dgm:spPr/>
      <dgm:t>
        <a:bodyPr/>
        <a:lstStyle/>
        <a:p>
          <a:pPr>
            <a:lnSpc>
              <a:spcPct val="100000"/>
            </a:lnSpc>
            <a:defRPr b="1"/>
          </a:pPr>
          <a:r>
            <a:rPr lang="en-US" dirty="0"/>
            <a:t>AI Chatbots &amp; Companions</a:t>
          </a:r>
        </a:p>
      </dgm:t>
    </dgm:pt>
    <dgm:pt modelId="{A14C59A4-03A6-4F79-B8CF-0AAA92D69850}" type="parTrans" cxnId="{A51FAE56-B45C-4D55-95C4-5EEF02727859}">
      <dgm:prSet/>
      <dgm:spPr/>
      <dgm:t>
        <a:bodyPr/>
        <a:lstStyle/>
        <a:p>
          <a:endParaRPr lang="en-US"/>
        </a:p>
      </dgm:t>
    </dgm:pt>
    <dgm:pt modelId="{D010A181-F222-4036-BF08-568AC5BEABFC}" type="sibTrans" cxnId="{A51FAE56-B45C-4D55-95C4-5EEF02727859}">
      <dgm:prSet/>
      <dgm:spPr/>
      <dgm:t>
        <a:bodyPr/>
        <a:lstStyle/>
        <a:p>
          <a:endParaRPr lang="en-US"/>
        </a:p>
      </dgm:t>
    </dgm:pt>
    <dgm:pt modelId="{09BD4F3E-B866-4C65-BA44-D9871BE86EBB}">
      <dgm:prSet custT="1"/>
      <dgm:spPr/>
      <dgm:t>
        <a:bodyPr/>
        <a:lstStyle/>
        <a:p>
          <a:pPr>
            <a:lnSpc>
              <a:spcPct val="100000"/>
            </a:lnSpc>
          </a:pPr>
          <a:r>
            <a:rPr lang="en-US" sz="2400" dirty="0"/>
            <a:t>Computer program designed to simulate conversation with human users, especially over the internet</a:t>
          </a:r>
        </a:p>
      </dgm:t>
    </dgm:pt>
    <dgm:pt modelId="{9167375D-195D-4323-80C8-4877A8EDD3B0}" type="parTrans" cxnId="{387B24F6-65E3-4D57-91A1-E5A6B7107E91}">
      <dgm:prSet/>
      <dgm:spPr/>
      <dgm:t>
        <a:bodyPr/>
        <a:lstStyle/>
        <a:p>
          <a:endParaRPr lang="en-US"/>
        </a:p>
      </dgm:t>
    </dgm:pt>
    <dgm:pt modelId="{27A758C3-68BB-475A-B435-CBE95BC859E1}" type="sibTrans" cxnId="{387B24F6-65E3-4D57-91A1-E5A6B7107E91}">
      <dgm:prSet/>
      <dgm:spPr/>
      <dgm:t>
        <a:bodyPr/>
        <a:lstStyle/>
        <a:p>
          <a:endParaRPr lang="en-US"/>
        </a:p>
      </dgm:t>
    </dgm:pt>
    <dgm:pt modelId="{9B6AE7AF-8949-45FC-BA18-C6C1FA8B2E4A}" type="pres">
      <dgm:prSet presAssocID="{31A47185-A981-476C-8935-43DDB918F0B0}" presName="root" presStyleCnt="0">
        <dgm:presLayoutVars>
          <dgm:dir/>
          <dgm:resizeHandles val="exact"/>
        </dgm:presLayoutVars>
      </dgm:prSet>
      <dgm:spPr/>
    </dgm:pt>
    <dgm:pt modelId="{8F6F281F-318B-4458-95C0-21D9E7CA7C62}" type="pres">
      <dgm:prSet presAssocID="{9A872314-C90A-4C6D-A6A1-2E1B060F501A}" presName="compNode" presStyleCnt="0"/>
      <dgm:spPr/>
    </dgm:pt>
    <dgm:pt modelId="{8AF11729-5756-42ED-8A15-BF6B7094FA47}" type="pres">
      <dgm:prSet presAssocID="{9A872314-C90A-4C6D-A6A1-2E1B060F501A}"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ubtitles"/>
        </a:ext>
      </dgm:extLst>
    </dgm:pt>
    <dgm:pt modelId="{58B41C3F-6368-4C01-8D05-1F0C0048C665}" type="pres">
      <dgm:prSet presAssocID="{9A872314-C90A-4C6D-A6A1-2E1B060F501A}" presName="iconSpace" presStyleCnt="0"/>
      <dgm:spPr/>
    </dgm:pt>
    <dgm:pt modelId="{48FF26DD-A135-4762-B901-68330894C53F}" type="pres">
      <dgm:prSet presAssocID="{9A872314-C90A-4C6D-A6A1-2E1B060F501A}" presName="parTx" presStyleLbl="revTx" presStyleIdx="0" presStyleCnt="4">
        <dgm:presLayoutVars>
          <dgm:chMax val="0"/>
          <dgm:chPref val="0"/>
        </dgm:presLayoutVars>
      </dgm:prSet>
      <dgm:spPr/>
    </dgm:pt>
    <dgm:pt modelId="{9EDC4E15-6F48-40D0-82F2-544A6DF219D8}" type="pres">
      <dgm:prSet presAssocID="{9A872314-C90A-4C6D-A6A1-2E1B060F501A}" presName="txSpace" presStyleCnt="0"/>
      <dgm:spPr/>
    </dgm:pt>
    <dgm:pt modelId="{9EF9CF0A-DE65-4197-8692-27A1D3D4E947}" type="pres">
      <dgm:prSet presAssocID="{9A872314-C90A-4C6D-A6A1-2E1B060F501A}" presName="desTx" presStyleLbl="revTx" presStyleIdx="1" presStyleCnt="4">
        <dgm:presLayoutVars/>
      </dgm:prSet>
      <dgm:spPr/>
    </dgm:pt>
    <dgm:pt modelId="{8BA5219F-BCE8-4F6B-904A-75287C7A5077}" type="pres">
      <dgm:prSet presAssocID="{F9111C42-3595-4C0C-856C-D161A2ABBDAE}" presName="sibTrans" presStyleCnt="0"/>
      <dgm:spPr/>
    </dgm:pt>
    <dgm:pt modelId="{F119A963-F58B-49F6-9A8C-E372ECB70D05}" type="pres">
      <dgm:prSet presAssocID="{61F6F2EC-5342-49AD-8319-DAD5B38D7E41}" presName="compNode" presStyleCnt="0"/>
      <dgm:spPr/>
    </dgm:pt>
    <dgm:pt modelId="{868507B7-30E0-4D09-AE80-1E3677A18BAD}" type="pres">
      <dgm:prSet presAssocID="{61F6F2EC-5342-49AD-8319-DAD5B38D7E41}"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obot"/>
        </a:ext>
      </dgm:extLst>
    </dgm:pt>
    <dgm:pt modelId="{E28BA8A0-4A63-44E2-9961-D235CB288499}" type="pres">
      <dgm:prSet presAssocID="{61F6F2EC-5342-49AD-8319-DAD5B38D7E41}" presName="iconSpace" presStyleCnt="0"/>
      <dgm:spPr/>
    </dgm:pt>
    <dgm:pt modelId="{137E456B-B171-4FA5-B946-CDA6765E039E}" type="pres">
      <dgm:prSet presAssocID="{61F6F2EC-5342-49AD-8319-DAD5B38D7E41}" presName="parTx" presStyleLbl="revTx" presStyleIdx="2" presStyleCnt="4">
        <dgm:presLayoutVars>
          <dgm:chMax val="0"/>
          <dgm:chPref val="0"/>
        </dgm:presLayoutVars>
      </dgm:prSet>
      <dgm:spPr/>
    </dgm:pt>
    <dgm:pt modelId="{2EA773A2-E20B-4077-BBBE-FCC16670CC68}" type="pres">
      <dgm:prSet presAssocID="{61F6F2EC-5342-49AD-8319-DAD5B38D7E41}" presName="txSpace" presStyleCnt="0"/>
      <dgm:spPr/>
    </dgm:pt>
    <dgm:pt modelId="{65743C57-1655-4AC5-9934-F231E63341A1}" type="pres">
      <dgm:prSet presAssocID="{61F6F2EC-5342-49AD-8319-DAD5B38D7E41}" presName="desTx" presStyleLbl="revTx" presStyleIdx="3" presStyleCnt="4">
        <dgm:presLayoutVars/>
      </dgm:prSet>
      <dgm:spPr/>
    </dgm:pt>
  </dgm:ptLst>
  <dgm:cxnLst>
    <dgm:cxn modelId="{8B327304-A2DA-4755-9879-152EA999C77B}" srcId="{31A47185-A981-476C-8935-43DDB918F0B0}" destId="{9A872314-C90A-4C6D-A6A1-2E1B060F501A}" srcOrd="0" destOrd="0" parTransId="{EF4CB8F0-0AB4-48E7-9FF3-00B540DFB110}" sibTransId="{F9111C42-3595-4C0C-856C-D161A2ABBDAE}"/>
    <dgm:cxn modelId="{30B3430C-527C-41A3-929F-14CED09B12DC}" type="presOf" srcId="{61F6F2EC-5342-49AD-8319-DAD5B38D7E41}" destId="{137E456B-B171-4FA5-B946-CDA6765E039E}" srcOrd="0" destOrd="0" presId="urn:microsoft.com/office/officeart/2018/5/layout/CenteredIconLabelDescriptionList"/>
    <dgm:cxn modelId="{A51FAE56-B45C-4D55-95C4-5EEF02727859}" srcId="{31A47185-A981-476C-8935-43DDB918F0B0}" destId="{61F6F2EC-5342-49AD-8319-DAD5B38D7E41}" srcOrd="1" destOrd="0" parTransId="{A14C59A4-03A6-4F79-B8CF-0AAA92D69850}" sibTransId="{D010A181-F222-4036-BF08-568AC5BEABFC}"/>
    <dgm:cxn modelId="{91256957-0E6C-43C4-B6B0-1AE5B2E90179}" type="presOf" srcId="{681186DA-CC51-4B34-B046-1F664CA4A066}" destId="{9EF9CF0A-DE65-4197-8692-27A1D3D4E947}" srcOrd="0" destOrd="0" presId="urn:microsoft.com/office/officeart/2018/5/layout/CenteredIconLabelDescriptionList"/>
    <dgm:cxn modelId="{518DBDA1-F1BE-4288-9EDA-19E338A2BF32}" srcId="{9A872314-C90A-4C6D-A6A1-2E1B060F501A}" destId="{681186DA-CC51-4B34-B046-1F664CA4A066}" srcOrd="0" destOrd="0" parTransId="{C7627796-0E58-411C-930C-28B5989555EB}" sibTransId="{667B714F-63C3-408B-80CF-069F8DFEBF43}"/>
    <dgm:cxn modelId="{D659D4B7-6E2A-4B3B-98DC-F1F880616F7F}" type="presOf" srcId="{9A872314-C90A-4C6D-A6A1-2E1B060F501A}" destId="{48FF26DD-A135-4762-B901-68330894C53F}" srcOrd="0" destOrd="0" presId="urn:microsoft.com/office/officeart/2018/5/layout/CenteredIconLabelDescriptionList"/>
    <dgm:cxn modelId="{FDEA8EE5-C513-42F5-8A02-803AAE5AFFC5}" type="presOf" srcId="{31A47185-A981-476C-8935-43DDB918F0B0}" destId="{9B6AE7AF-8949-45FC-BA18-C6C1FA8B2E4A}" srcOrd="0" destOrd="0" presId="urn:microsoft.com/office/officeart/2018/5/layout/CenteredIconLabelDescriptionList"/>
    <dgm:cxn modelId="{3E26FFF5-1A7B-4BDF-A45E-B3AA459C8CAF}" type="presOf" srcId="{09BD4F3E-B866-4C65-BA44-D9871BE86EBB}" destId="{65743C57-1655-4AC5-9934-F231E63341A1}" srcOrd="0" destOrd="0" presId="urn:microsoft.com/office/officeart/2018/5/layout/CenteredIconLabelDescriptionList"/>
    <dgm:cxn modelId="{387B24F6-65E3-4D57-91A1-E5A6B7107E91}" srcId="{61F6F2EC-5342-49AD-8319-DAD5B38D7E41}" destId="{09BD4F3E-B866-4C65-BA44-D9871BE86EBB}" srcOrd="0" destOrd="0" parTransId="{9167375D-195D-4323-80C8-4877A8EDD3B0}" sibTransId="{27A758C3-68BB-475A-B435-CBE95BC859E1}"/>
    <dgm:cxn modelId="{6859C68D-A9F3-4A3D-BA81-78725D0C95AE}" type="presParOf" srcId="{9B6AE7AF-8949-45FC-BA18-C6C1FA8B2E4A}" destId="{8F6F281F-318B-4458-95C0-21D9E7CA7C62}" srcOrd="0" destOrd="0" presId="urn:microsoft.com/office/officeart/2018/5/layout/CenteredIconLabelDescriptionList"/>
    <dgm:cxn modelId="{72E22766-8638-4499-A243-6CE8C7CBF051}" type="presParOf" srcId="{8F6F281F-318B-4458-95C0-21D9E7CA7C62}" destId="{8AF11729-5756-42ED-8A15-BF6B7094FA47}" srcOrd="0" destOrd="0" presId="urn:microsoft.com/office/officeart/2018/5/layout/CenteredIconLabelDescriptionList"/>
    <dgm:cxn modelId="{5FA2499C-736B-4B1D-9454-B49FA49CB864}" type="presParOf" srcId="{8F6F281F-318B-4458-95C0-21D9E7CA7C62}" destId="{58B41C3F-6368-4C01-8D05-1F0C0048C665}" srcOrd="1" destOrd="0" presId="urn:microsoft.com/office/officeart/2018/5/layout/CenteredIconLabelDescriptionList"/>
    <dgm:cxn modelId="{63B49A60-5FAF-4ABE-95A1-646F1E3F259B}" type="presParOf" srcId="{8F6F281F-318B-4458-95C0-21D9E7CA7C62}" destId="{48FF26DD-A135-4762-B901-68330894C53F}" srcOrd="2" destOrd="0" presId="urn:microsoft.com/office/officeart/2018/5/layout/CenteredIconLabelDescriptionList"/>
    <dgm:cxn modelId="{81CEDE91-37D1-487B-AE32-CD194CE20214}" type="presParOf" srcId="{8F6F281F-318B-4458-95C0-21D9E7CA7C62}" destId="{9EDC4E15-6F48-40D0-82F2-544A6DF219D8}" srcOrd="3" destOrd="0" presId="urn:microsoft.com/office/officeart/2018/5/layout/CenteredIconLabelDescriptionList"/>
    <dgm:cxn modelId="{550FF4D8-145F-4AB7-954F-8226B559AF01}" type="presParOf" srcId="{8F6F281F-318B-4458-95C0-21D9E7CA7C62}" destId="{9EF9CF0A-DE65-4197-8692-27A1D3D4E947}" srcOrd="4" destOrd="0" presId="urn:microsoft.com/office/officeart/2018/5/layout/CenteredIconLabelDescriptionList"/>
    <dgm:cxn modelId="{46644C5C-665C-434F-A6C2-D80EF6529C49}" type="presParOf" srcId="{9B6AE7AF-8949-45FC-BA18-C6C1FA8B2E4A}" destId="{8BA5219F-BCE8-4F6B-904A-75287C7A5077}" srcOrd="1" destOrd="0" presId="urn:microsoft.com/office/officeart/2018/5/layout/CenteredIconLabelDescriptionList"/>
    <dgm:cxn modelId="{8A48A56B-25B6-44C3-A0AE-48B6961BB861}" type="presParOf" srcId="{9B6AE7AF-8949-45FC-BA18-C6C1FA8B2E4A}" destId="{F119A963-F58B-49F6-9A8C-E372ECB70D05}" srcOrd="2" destOrd="0" presId="urn:microsoft.com/office/officeart/2018/5/layout/CenteredIconLabelDescriptionList"/>
    <dgm:cxn modelId="{1FDAA6AE-633F-474F-A175-EDCDF6952282}" type="presParOf" srcId="{F119A963-F58B-49F6-9A8C-E372ECB70D05}" destId="{868507B7-30E0-4D09-AE80-1E3677A18BAD}" srcOrd="0" destOrd="0" presId="urn:microsoft.com/office/officeart/2018/5/layout/CenteredIconLabelDescriptionList"/>
    <dgm:cxn modelId="{46A580C8-551F-4B94-A451-7D85902CE49C}" type="presParOf" srcId="{F119A963-F58B-49F6-9A8C-E372ECB70D05}" destId="{E28BA8A0-4A63-44E2-9961-D235CB288499}" srcOrd="1" destOrd="0" presId="urn:microsoft.com/office/officeart/2018/5/layout/CenteredIconLabelDescriptionList"/>
    <dgm:cxn modelId="{79D1B3CC-9CB9-4EC6-A110-2286B01918F4}" type="presParOf" srcId="{F119A963-F58B-49F6-9A8C-E372ECB70D05}" destId="{137E456B-B171-4FA5-B946-CDA6765E039E}" srcOrd="2" destOrd="0" presId="urn:microsoft.com/office/officeart/2018/5/layout/CenteredIconLabelDescriptionList"/>
    <dgm:cxn modelId="{9BB8A87A-B931-4DB3-9EAB-FD8465ECDD43}" type="presParOf" srcId="{F119A963-F58B-49F6-9A8C-E372ECB70D05}" destId="{2EA773A2-E20B-4077-BBBE-FCC16670CC68}" srcOrd="3" destOrd="0" presId="urn:microsoft.com/office/officeart/2018/5/layout/CenteredIconLabelDescriptionList"/>
    <dgm:cxn modelId="{BA1CA49A-8844-4B8B-8CB7-BD24ADDC726D}" type="presParOf" srcId="{F119A963-F58B-49F6-9A8C-E372ECB70D05}" destId="{65743C57-1655-4AC5-9934-F231E63341A1}"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A4C0F1-D214-40E9-8CDC-A3FC87E5AEA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2F44251-FF4B-4F77-A46C-371EAA7A3EF8}">
      <dgm:prSet custT="1"/>
      <dgm:spPr/>
      <dgm:t>
        <a:bodyPr/>
        <a:lstStyle/>
        <a:p>
          <a:pPr>
            <a:lnSpc>
              <a:spcPct val="100000"/>
            </a:lnSpc>
          </a:pPr>
          <a:r>
            <a:rPr lang="en-US" sz="2400" dirty="0"/>
            <a:t>SETUP: Devices/Account/Passwords</a:t>
          </a:r>
        </a:p>
      </dgm:t>
    </dgm:pt>
    <dgm:pt modelId="{28B9BA6C-1F24-4202-9C10-1D05E8BF9846}" type="parTrans" cxnId="{240EECB7-FB14-442F-9114-13B2FCA6D7E4}">
      <dgm:prSet/>
      <dgm:spPr/>
      <dgm:t>
        <a:bodyPr/>
        <a:lstStyle/>
        <a:p>
          <a:endParaRPr lang="en-US"/>
        </a:p>
      </dgm:t>
    </dgm:pt>
    <dgm:pt modelId="{5090A192-A817-4C17-872B-0195129C86D8}" type="sibTrans" cxnId="{240EECB7-FB14-442F-9114-13B2FCA6D7E4}">
      <dgm:prSet/>
      <dgm:spPr/>
      <dgm:t>
        <a:bodyPr/>
        <a:lstStyle/>
        <a:p>
          <a:pPr>
            <a:lnSpc>
              <a:spcPct val="100000"/>
            </a:lnSpc>
          </a:pPr>
          <a:endParaRPr lang="en-US"/>
        </a:p>
      </dgm:t>
    </dgm:pt>
    <dgm:pt modelId="{103A7D51-D2F7-4562-A89D-F6D181E275A1}">
      <dgm:prSet custT="1"/>
      <dgm:spPr/>
      <dgm:t>
        <a:bodyPr/>
        <a:lstStyle/>
        <a:p>
          <a:pPr>
            <a:lnSpc>
              <a:spcPct val="100000"/>
            </a:lnSpc>
          </a:pPr>
          <a:r>
            <a:rPr lang="en-US" sz="2400" dirty="0"/>
            <a:t>MONITOR: </a:t>
          </a:r>
        </a:p>
        <a:p>
          <a:pPr>
            <a:lnSpc>
              <a:spcPct val="100000"/>
            </a:lnSpc>
          </a:pPr>
          <a:r>
            <a:rPr lang="en-US" sz="2400" dirty="0"/>
            <a:t>Online Use/Connections/Friends</a:t>
          </a:r>
        </a:p>
      </dgm:t>
    </dgm:pt>
    <dgm:pt modelId="{8B4F062C-BC9B-4509-81B9-D117DD921756}" type="parTrans" cxnId="{267A08B3-0F87-4086-B7AB-BD325B824604}">
      <dgm:prSet/>
      <dgm:spPr/>
      <dgm:t>
        <a:bodyPr/>
        <a:lstStyle/>
        <a:p>
          <a:endParaRPr lang="en-US"/>
        </a:p>
      </dgm:t>
    </dgm:pt>
    <dgm:pt modelId="{F5736936-B9B5-4525-BC3C-DF987FE1E5AC}" type="sibTrans" cxnId="{267A08B3-0F87-4086-B7AB-BD325B824604}">
      <dgm:prSet/>
      <dgm:spPr/>
      <dgm:t>
        <a:bodyPr/>
        <a:lstStyle/>
        <a:p>
          <a:pPr>
            <a:lnSpc>
              <a:spcPct val="100000"/>
            </a:lnSpc>
          </a:pPr>
          <a:endParaRPr lang="en-US"/>
        </a:p>
      </dgm:t>
    </dgm:pt>
    <dgm:pt modelId="{23344A89-A1CF-4440-B437-3E938A922DA4}">
      <dgm:prSet custT="1"/>
      <dgm:spPr/>
      <dgm:t>
        <a:bodyPr/>
        <a:lstStyle/>
        <a:p>
          <a:pPr>
            <a:lnSpc>
              <a:spcPct val="100000"/>
            </a:lnSpc>
          </a:pPr>
          <a:r>
            <a:rPr lang="en-US" sz="2400" dirty="0"/>
            <a:t>APPROVE: Apps/Games/Friends</a:t>
          </a:r>
        </a:p>
      </dgm:t>
    </dgm:pt>
    <dgm:pt modelId="{A79BB8BE-8C45-4620-927A-EC3017F2A667}" type="parTrans" cxnId="{F205560B-EBEA-49D1-91B3-EDA7F048D045}">
      <dgm:prSet/>
      <dgm:spPr/>
      <dgm:t>
        <a:bodyPr/>
        <a:lstStyle/>
        <a:p>
          <a:endParaRPr lang="en-US"/>
        </a:p>
      </dgm:t>
    </dgm:pt>
    <dgm:pt modelId="{FE12BC03-19C9-4565-BC43-345A34BA0F46}" type="sibTrans" cxnId="{F205560B-EBEA-49D1-91B3-EDA7F048D045}">
      <dgm:prSet/>
      <dgm:spPr/>
      <dgm:t>
        <a:bodyPr/>
        <a:lstStyle/>
        <a:p>
          <a:pPr>
            <a:lnSpc>
              <a:spcPct val="100000"/>
            </a:lnSpc>
          </a:pPr>
          <a:endParaRPr lang="en-US"/>
        </a:p>
      </dgm:t>
    </dgm:pt>
    <dgm:pt modelId="{40AF2732-0549-4A3C-853B-3B5330558BAB}">
      <dgm:prSet custT="1"/>
      <dgm:spPr/>
      <dgm:t>
        <a:bodyPr/>
        <a:lstStyle/>
        <a:p>
          <a:pPr>
            <a:lnSpc>
              <a:spcPct val="100000"/>
            </a:lnSpc>
          </a:pPr>
          <a:r>
            <a:rPr lang="en-US" sz="2400" dirty="0"/>
            <a:t>RESTRICT: Content/Permissions</a:t>
          </a:r>
        </a:p>
      </dgm:t>
    </dgm:pt>
    <dgm:pt modelId="{1608FBD9-B105-4030-9F86-AC9F4D287673}" type="parTrans" cxnId="{935F6E4F-0EBD-4D75-832F-7DD607F28B92}">
      <dgm:prSet/>
      <dgm:spPr/>
      <dgm:t>
        <a:bodyPr/>
        <a:lstStyle/>
        <a:p>
          <a:endParaRPr lang="en-US"/>
        </a:p>
      </dgm:t>
    </dgm:pt>
    <dgm:pt modelId="{FE5AC863-214E-414B-B299-33AF6709ADDF}" type="sibTrans" cxnId="{935F6E4F-0EBD-4D75-832F-7DD607F28B92}">
      <dgm:prSet/>
      <dgm:spPr/>
      <dgm:t>
        <a:bodyPr/>
        <a:lstStyle/>
        <a:p>
          <a:pPr>
            <a:lnSpc>
              <a:spcPct val="100000"/>
            </a:lnSpc>
          </a:pPr>
          <a:endParaRPr lang="en-US"/>
        </a:p>
      </dgm:t>
    </dgm:pt>
    <dgm:pt modelId="{CCFBE7F7-D886-4116-B855-449B3D0307F3}">
      <dgm:prSet custT="1"/>
      <dgm:spPr/>
      <dgm:t>
        <a:bodyPr/>
        <a:lstStyle/>
        <a:p>
          <a:pPr>
            <a:lnSpc>
              <a:spcPct val="100000"/>
            </a:lnSpc>
          </a:pPr>
          <a:r>
            <a:rPr lang="en-US" sz="2400" dirty="0"/>
            <a:t>TALK: Have the hard/uncomfortable conversations </a:t>
          </a:r>
          <a:r>
            <a:rPr lang="en-US" sz="2400" b="1" dirty="0"/>
            <a:t>before</a:t>
          </a:r>
          <a:r>
            <a:rPr lang="en-US" sz="2400" dirty="0"/>
            <a:t> it becomes a problem</a:t>
          </a:r>
        </a:p>
      </dgm:t>
    </dgm:pt>
    <dgm:pt modelId="{89823B35-1310-494C-8685-647DBD179879}" type="parTrans" cxnId="{0E0E3844-D48C-46F6-8D8E-91618068B9F3}">
      <dgm:prSet/>
      <dgm:spPr/>
      <dgm:t>
        <a:bodyPr/>
        <a:lstStyle/>
        <a:p>
          <a:endParaRPr lang="en-US"/>
        </a:p>
      </dgm:t>
    </dgm:pt>
    <dgm:pt modelId="{5AC55BE9-7A07-4032-AC3B-1A2891714A27}" type="sibTrans" cxnId="{0E0E3844-D48C-46F6-8D8E-91618068B9F3}">
      <dgm:prSet/>
      <dgm:spPr/>
      <dgm:t>
        <a:bodyPr/>
        <a:lstStyle/>
        <a:p>
          <a:endParaRPr lang="en-US"/>
        </a:p>
      </dgm:t>
    </dgm:pt>
    <dgm:pt modelId="{9B881E98-97A5-4FDD-96CF-CA86616A5B55}" type="pres">
      <dgm:prSet presAssocID="{7EA4C0F1-D214-40E9-8CDC-A3FC87E5AEA6}" presName="root" presStyleCnt="0">
        <dgm:presLayoutVars>
          <dgm:dir/>
          <dgm:resizeHandles val="exact"/>
        </dgm:presLayoutVars>
      </dgm:prSet>
      <dgm:spPr/>
    </dgm:pt>
    <dgm:pt modelId="{BA7A453D-990C-4F34-AE08-0961B9C22305}" type="pres">
      <dgm:prSet presAssocID="{7EA4C0F1-D214-40E9-8CDC-A3FC87E5AEA6}" presName="container" presStyleCnt="0">
        <dgm:presLayoutVars>
          <dgm:dir/>
          <dgm:resizeHandles val="exact"/>
        </dgm:presLayoutVars>
      </dgm:prSet>
      <dgm:spPr/>
    </dgm:pt>
    <dgm:pt modelId="{D86CC6FF-B033-47D4-80F6-367513A42C53}" type="pres">
      <dgm:prSet presAssocID="{92F44251-FF4B-4F77-A46C-371EAA7A3EF8}" presName="compNode" presStyleCnt="0"/>
      <dgm:spPr/>
    </dgm:pt>
    <dgm:pt modelId="{DCA24B22-B878-48CF-B1B1-030738469D81}" type="pres">
      <dgm:prSet presAssocID="{92F44251-FF4B-4F77-A46C-371EAA7A3EF8}" presName="iconBgRect" presStyleLbl="bgShp" presStyleIdx="0" presStyleCnt="5"/>
      <dgm:spPr/>
    </dgm:pt>
    <dgm:pt modelId="{A98FB37E-3711-4D08-B196-30978BCD7096}" type="pres">
      <dgm:prSet presAssocID="{92F44251-FF4B-4F77-A46C-371EAA7A3EF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rowser Window"/>
        </a:ext>
      </dgm:extLst>
    </dgm:pt>
    <dgm:pt modelId="{F0947CEB-1087-432D-B17B-CE86F291FD3A}" type="pres">
      <dgm:prSet presAssocID="{92F44251-FF4B-4F77-A46C-371EAA7A3EF8}" presName="spaceRect" presStyleCnt="0"/>
      <dgm:spPr/>
    </dgm:pt>
    <dgm:pt modelId="{14BFE0F5-037D-4F70-B0C0-A8F39264E8D9}" type="pres">
      <dgm:prSet presAssocID="{92F44251-FF4B-4F77-A46C-371EAA7A3EF8}" presName="textRect" presStyleLbl="revTx" presStyleIdx="0" presStyleCnt="5" custScaleX="136779" custLinFactNeighborX="14754">
        <dgm:presLayoutVars>
          <dgm:chMax val="1"/>
          <dgm:chPref val="1"/>
        </dgm:presLayoutVars>
      </dgm:prSet>
      <dgm:spPr/>
    </dgm:pt>
    <dgm:pt modelId="{67036706-34E7-4FDB-A6C9-51027E696BB0}" type="pres">
      <dgm:prSet presAssocID="{5090A192-A817-4C17-872B-0195129C86D8}" presName="sibTrans" presStyleLbl="sibTrans2D1" presStyleIdx="0" presStyleCnt="0"/>
      <dgm:spPr/>
    </dgm:pt>
    <dgm:pt modelId="{5D95BDFF-1734-4F1A-A738-4E9F3477F7CF}" type="pres">
      <dgm:prSet presAssocID="{103A7D51-D2F7-4562-A89D-F6D181E275A1}" presName="compNode" presStyleCnt="0"/>
      <dgm:spPr/>
    </dgm:pt>
    <dgm:pt modelId="{E06DDB2D-AF4E-4FB3-A68C-F9D184909E80}" type="pres">
      <dgm:prSet presAssocID="{103A7D51-D2F7-4562-A89D-F6D181E275A1}" presName="iconBgRect" presStyleLbl="bgShp" presStyleIdx="1" presStyleCnt="5" custLinFactNeighborX="9970"/>
      <dgm:spPr/>
    </dgm:pt>
    <dgm:pt modelId="{548EB021-C53C-418A-8A78-3C0C4EC76A0D}" type="pres">
      <dgm:prSet presAssocID="{103A7D51-D2F7-4562-A89D-F6D181E275A1}" presName="iconRect" presStyleLbl="node1" presStyleIdx="1" presStyleCnt="5" custLinFactNeighborX="1394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Network"/>
        </a:ext>
      </dgm:extLst>
    </dgm:pt>
    <dgm:pt modelId="{8F1BD290-A7A4-49F4-A026-607DCB6BF247}" type="pres">
      <dgm:prSet presAssocID="{103A7D51-D2F7-4562-A89D-F6D181E275A1}" presName="spaceRect" presStyleCnt="0"/>
      <dgm:spPr/>
    </dgm:pt>
    <dgm:pt modelId="{E6B6D63A-5422-463B-9BEC-89F881F19419}" type="pres">
      <dgm:prSet presAssocID="{103A7D51-D2F7-4562-A89D-F6D181E275A1}" presName="textRect" presStyleLbl="revTx" presStyleIdx="1" presStyleCnt="5" custScaleX="162656" custLinFactNeighborX="38092">
        <dgm:presLayoutVars>
          <dgm:chMax val="1"/>
          <dgm:chPref val="1"/>
        </dgm:presLayoutVars>
      </dgm:prSet>
      <dgm:spPr/>
    </dgm:pt>
    <dgm:pt modelId="{F90B9184-11E9-4C26-8E86-6A899CF1F1E0}" type="pres">
      <dgm:prSet presAssocID="{F5736936-B9B5-4525-BC3C-DF987FE1E5AC}" presName="sibTrans" presStyleLbl="sibTrans2D1" presStyleIdx="0" presStyleCnt="0"/>
      <dgm:spPr/>
    </dgm:pt>
    <dgm:pt modelId="{9C765C49-EA22-48F0-A2C8-7B9D5CAAF3D0}" type="pres">
      <dgm:prSet presAssocID="{23344A89-A1CF-4440-B437-3E938A922DA4}" presName="compNode" presStyleCnt="0"/>
      <dgm:spPr/>
    </dgm:pt>
    <dgm:pt modelId="{12E1BDCF-12A7-46D4-9283-9514E73E445A}" type="pres">
      <dgm:prSet presAssocID="{23344A89-A1CF-4440-B437-3E938A922DA4}" presName="iconBgRect" presStyleLbl="bgShp" presStyleIdx="2" presStyleCnt="5"/>
      <dgm:spPr/>
    </dgm:pt>
    <dgm:pt modelId="{EE630540-65C8-4824-B8AA-6CF02BC60B4D}" type="pres">
      <dgm:prSet presAssocID="{23344A89-A1CF-4440-B437-3E938A922DA4}"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Game controller"/>
        </a:ext>
      </dgm:extLst>
    </dgm:pt>
    <dgm:pt modelId="{2C61DD56-6F20-4BA4-BAA9-FDDCD8F6800E}" type="pres">
      <dgm:prSet presAssocID="{23344A89-A1CF-4440-B437-3E938A922DA4}" presName="spaceRect" presStyleCnt="0"/>
      <dgm:spPr/>
    </dgm:pt>
    <dgm:pt modelId="{D18E2467-5258-477C-93EE-391474834A22}" type="pres">
      <dgm:prSet presAssocID="{23344A89-A1CF-4440-B437-3E938A922DA4}" presName="textRect" presStyleLbl="revTx" presStyleIdx="2" presStyleCnt="5" custScaleX="129386" custLinFactNeighborX="11058">
        <dgm:presLayoutVars>
          <dgm:chMax val="1"/>
          <dgm:chPref val="1"/>
        </dgm:presLayoutVars>
      </dgm:prSet>
      <dgm:spPr/>
    </dgm:pt>
    <dgm:pt modelId="{E4E0308F-4480-4274-83D2-974D9169B103}" type="pres">
      <dgm:prSet presAssocID="{FE12BC03-19C9-4565-BC43-345A34BA0F46}" presName="sibTrans" presStyleLbl="sibTrans2D1" presStyleIdx="0" presStyleCnt="0"/>
      <dgm:spPr/>
    </dgm:pt>
    <dgm:pt modelId="{0754A92F-0315-4619-A7C6-115DFCAEE15A}" type="pres">
      <dgm:prSet presAssocID="{40AF2732-0549-4A3C-853B-3B5330558BAB}" presName="compNode" presStyleCnt="0"/>
      <dgm:spPr/>
    </dgm:pt>
    <dgm:pt modelId="{16C7DD2B-2A48-4B34-89AC-B23A301BAC63}" type="pres">
      <dgm:prSet presAssocID="{40AF2732-0549-4A3C-853B-3B5330558BAB}" presName="iconBgRect" presStyleLbl="bgShp" presStyleIdx="3" presStyleCnt="5" custLinFactNeighborX="21554"/>
      <dgm:spPr/>
    </dgm:pt>
    <dgm:pt modelId="{160B77D9-806B-497F-A1EC-0079421F481B}" type="pres">
      <dgm:prSet presAssocID="{40AF2732-0549-4A3C-853B-3B5330558BAB}" presName="iconRect" presStyleLbl="node1" presStyleIdx="3" presStyleCnt="5" custLinFactNeighborX="3717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No sign"/>
        </a:ext>
      </dgm:extLst>
    </dgm:pt>
    <dgm:pt modelId="{E24829FE-A420-482C-8795-9C8A02127643}" type="pres">
      <dgm:prSet presAssocID="{40AF2732-0549-4A3C-853B-3B5330558BAB}" presName="spaceRect" presStyleCnt="0"/>
      <dgm:spPr/>
    </dgm:pt>
    <dgm:pt modelId="{20E68E37-0345-4517-966D-DA31B6EDBFB4}" type="pres">
      <dgm:prSet presAssocID="{40AF2732-0549-4A3C-853B-3B5330558BAB}" presName="textRect" presStyleLbl="revTx" presStyleIdx="3" presStyleCnt="5" custLinFactNeighborX="6764">
        <dgm:presLayoutVars>
          <dgm:chMax val="1"/>
          <dgm:chPref val="1"/>
        </dgm:presLayoutVars>
      </dgm:prSet>
      <dgm:spPr/>
    </dgm:pt>
    <dgm:pt modelId="{2EC69964-9A82-4C13-AC65-4C827D9A9DF1}" type="pres">
      <dgm:prSet presAssocID="{FE5AC863-214E-414B-B299-33AF6709ADDF}" presName="sibTrans" presStyleLbl="sibTrans2D1" presStyleIdx="0" presStyleCnt="0"/>
      <dgm:spPr/>
    </dgm:pt>
    <dgm:pt modelId="{C9D5849F-A81A-4A2F-981C-4446BC82F7BF}" type="pres">
      <dgm:prSet presAssocID="{CCFBE7F7-D886-4116-B855-449B3D0307F3}" presName="compNode" presStyleCnt="0"/>
      <dgm:spPr/>
    </dgm:pt>
    <dgm:pt modelId="{1C75E2BB-D40E-48E5-814D-E621E71C5B54}" type="pres">
      <dgm:prSet presAssocID="{CCFBE7F7-D886-4116-B855-449B3D0307F3}" presName="iconBgRect" presStyleLbl="bgShp" presStyleIdx="4" presStyleCnt="5" custLinFactX="63495" custLinFactNeighborX="100000" custLinFactNeighborY="-24255"/>
      <dgm:spPr/>
    </dgm:pt>
    <dgm:pt modelId="{612844CC-E80C-4CF7-A2DF-FB7FA328A6A5}" type="pres">
      <dgm:prSet presAssocID="{CCFBE7F7-D886-4116-B855-449B3D0307F3}" presName="iconRect" presStyleLbl="node1" presStyleIdx="4" presStyleCnt="5" custLinFactX="100000" custLinFactNeighborX="181887" custLinFactNeighborY="-4181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at"/>
        </a:ext>
      </dgm:extLst>
    </dgm:pt>
    <dgm:pt modelId="{1CA7F88A-7239-4FE7-992C-F200E7E8EEFD}" type="pres">
      <dgm:prSet presAssocID="{CCFBE7F7-D886-4116-B855-449B3D0307F3}" presName="spaceRect" presStyleCnt="0"/>
      <dgm:spPr/>
    </dgm:pt>
    <dgm:pt modelId="{9F9622A9-59EC-4033-A1BA-E74FDBFFA4B1}" type="pres">
      <dgm:prSet presAssocID="{CCFBE7F7-D886-4116-B855-449B3D0307F3}" presName="textRect" presStyleLbl="revTx" presStyleIdx="4" presStyleCnt="5" custScaleX="170050" custLinFactX="6341" custLinFactNeighborX="100000" custLinFactNeighborY="-25073">
        <dgm:presLayoutVars>
          <dgm:chMax val="1"/>
          <dgm:chPref val="1"/>
        </dgm:presLayoutVars>
      </dgm:prSet>
      <dgm:spPr/>
    </dgm:pt>
  </dgm:ptLst>
  <dgm:cxnLst>
    <dgm:cxn modelId="{F205560B-EBEA-49D1-91B3-EDA7F048D045}" srcId="{7EA4C0F1-D214-40E9-8CDC-A3FC87E5AEA6}" destId="{23344A89-A1CF-4440-B437-3E938A922DA4}" srcOrd="2" destOrd="0" parTransId="{A79BB8BE-8C45-4620-927A-EC3017F2A667}" sibTransId="{FE12BC03-19C9-4565-BC43-345A34BA0F46}"/>
    <dgm:cxn modelId="{06DC7427-8F2B-4A9C-B55B-2216C0357273}" type="presOf" srcId="{103A7D51-D2F7-4562-A89D-F6D181E275A1}" destId="{E6B6D63A-5422-463B-9BEC-89F881F19419}" srcOrd="0" destOrd="0" presId="urn:microsoft.com/office/officeart/2018/2/layout/IconCircleList"/>
    <dgm:cxn modelId="{4D6CB431-C92A-469C-A892-B36985A3C615}" type="presOf" srcId="{92F44251-FF4B-4F77-A46C-371EAA7A3EF8}" destId="{14BFE0F5-037D-4F70-B0C0-A8F39264E8D9}" srcOrd="0" destOrd="0" presId="urn:microsoft.com/office/officeart/2018/2/layout/IconCircleList"/>
    <dgm:cxn modelId="{0E0E3844-D48C-46F6-8D8E-91618068B9F3}" srcId="{7EA4C0F1-D214-40E9-8CDC-A3FC87E5AEA6}" destId="{CCFBE7F7-D886-4116-B855-449B3D0307F3}" srcOrd="4" destOrd="0" parTransId="{89823B35-1310-494C-8685-647DBD179879}" sibTransId="{5AC55BE9-7A07-4032-AC3B-1A2891714A27}"/>
    <dgm:cxn modelId="{2C767944-55BA-4A76-BD45-2F5B2BAA0937}" type="presOf" srcId="{5090A192-A817-4C17-872B-0195129C86D8}" destId="{67036706-34E7-4FDB-A6C9-51027E696BB0}" srcOrd="0" destOrd="0" presId="urn:microsoft.com/office/officeart/2018/2/layout/IconCircleList"/>
    <dgm:cxn modelId="{DBA29867-DB18-4682-97E6-ADC2F632A607}" type="presOf" srcId="{FE12BC03-19C9-4565-BC43-345A34BA0F46}" destId="{E4E0308F-4480-4274-83D2-974D9169B103}" srcOrd="0" destOrd="0" presId="urn:microsoft.com/office/officeart/2018/2/layout/IconCircleList"/>
    <dgm:cxn modelId="{935F6E4F-0EBD-4D75-832F-7DD607F28B92}" srcId="{7EA4C0F1-D214-40E9-8CDC-A3FC87E5AEA6}" destId="{40AF2732-0549-4A3C-853B-3B5330558BAB}" srcOrd="3" destOrd="0" parTransId="{1608FBD9-B105-4030-9F86-AC9F4D287673}" sibTransId="{FE5AC863-214E-414B-B299-33AF6709ADDF}"/>
    <dgm:cxn modelId="{4329CB4F-BFBB-4F98-B899-B3872016A001}" type="presOf" srcId="{40AF2732-0549-4A3C-853B-3B5330558BAB}" destId="{20E68E37-0345-4517-966D-DA31B6EDBFB4}" srcOrd="0" destOrd="0" presId="urn:microsoft.com/office/officeart/2018/2/layout/IconCircleList"/>
    <dgm:cxn modelId="{BD66B471-030A-4262-8DD7-5276429CCEEC}" type="presOf" srcId="{23344A89-A1CF-4440-B437-3E938A922DA4}" destId="{D18E2467-5258-477C-93EE-391474834A22}" srcOrd="0" destOrd="0" presId="urn:microsoft.com/office/officeart/2018/2/layout/IconCircleList"/>
    <dgm:cxn modelId="{3793039A-64DE-4FE5-9E4E-5453DFF95307}" type="presOf" srcId="{CCFBE7F7-D886-4116-B855-449B3D0307F3}" destId="{9F9622A9-59EC-4033-A1BA-E74FDBFFA4B1}" srcOrd="0" destOrd="0" presId="urn:microsoft.com/office/officeart/2018/2/layout/IconCircleList"/>
    <dgm:cxn modelId="{AB5E599A-2FE4-4CEF-936E-B2F3364C2AD2}" type="presOf" srcId="{F5736936-B9B5-4525-BC3C-DF987FE1E5AC}" destId="{F90B9184-11E9-4C26-8E86-6A899CF1F1E0}" srcOrd="0" destOrd="0" presId="urn:microsoft.com/office/officeart/2018/2/layout/IconCircleList"/>
    <dgm:cxn modelId="{0706EAA4-FC8D-4563-8771-24911CA613B9}" type="presOf" srcId="{FE5AC863-214E-414B-B299-33AF6709ADDF}" destId="{2EC69964-9A82-4C13-AC65-4C827D9A9DF1}" srcOrd="0" destOrd="0" presId="urn:microsoft.com/office/officeart/2018/2/layout/IconCircleList"/>
    <dgm:cxn modelId="{267A08B3-0F87-4086-B7AB-BD325B824604}" srcId="{7EA4C0F1-D214-40E9-8CDC-A3FC87E5AEA6}" destId="{103A7D51-D2F7-4562-A89D-F6D181E275A1}" srcOrd="1" destOrd="0" parTransId="{8B4F062C-BC9B-4509-81B9-D117DD921756}" sibTransId="{F5736936-B9B5-4525-BC3C-DF987FE1E5AC}"/>
    <dgm:cxn modelId="{240EECB7-FB14-442F-9114-13B2FCA6D7E4}" srcId="{7EA4C0F1-D214-40E9-8CDC-A3FC87E5AEA6}" destId="{92F44251-FF4B-4F77-A46C-371EAA7A3EF8}" srcOrd="0" destOrd="0" parTransId="{28B9BA6C-1F24-4202-9C10-1D05E8BF9846}" sibTransId="{5090A192-A817-4C17-872B-0195129C86D8}"/>
    <dgm:cxn modelId="{8A390EDC-0471-448F-8C12-9E38049A7C32}" type="presOf" srcId="{7EA4C0F1-D214-40E9-8CDC-A3FC87E5AEA6}" destId="{9B881E98-97A5-4FDD-96CF-CA86616A5B55}" srcOrd="0" destOrd="0" presId="urn:microsoft.com/office/officeart/2018/2/layout/IconCircleList"/>
    <dgm:cxn modelId="{87C724D2-AB30-4379-BB8A-CA1486D100B5}" type="presParOf" srcId="{9B881E98-97A5-4FDD-96CF-CA86616A5B55}" destId="{BA7A453D-990C-4F34-AE08-0961B9C22305}" srcOrd="0" destOrd="0" presId="urn:microsoft.com/office/officeart/2018/2/layout/IconCircleList"/>
    <dgm:cxn modelId="{4B6A3FFE-1E7D-423A-B992-73ACC1676C32}" type="presParOf" srcId="{BA7A453D-990C-4F34-AE08-0961B9C22305}" destId="{D86CC6FF-B033-47D4-80F6-367513A42C53}" srcOrd="0" destOrd="0" presId="urn:microsoft.com/office/officeart/2018/2/layout/IconCircleList"/>
    <dgm:cxn modelId="{1C7F414B-3ECE-45B9-B0C1-C24B738E8FD6}" type="presParOf" srcId="{D86CC6FF-B033-47D4-80F6-367513A42C53}" destId="{DCA24B22-B878-48CF-B1B1-030738469D81}" srcOrd="0" destOrd="0" presId="urn:microsoft.com/office/officeart/2018/2/layout/IconCircleList"/>
    <dgm:cxn modelId="{88637E3A-7E66-4553-A65C-73B2919DDCE7}" type="presParOf" srcId="{D86CC6FF-B033-47D4-80F6-367513A42C53}" destId="{A98FB37E-3711-4D08-B196-30978BCD7096}" srcOrd="1" destOrd="0" presId="urn:microsoft.com/office/officeart/2018/2/layout/IconCircleList"/>
    <dgm:cxn modelId="{1A16E17E-FC4F-4D58-88D5-34D442575F47}" type="presParOf" srcId="{D86CC6FF-B033-47D4-80F6-367513A42C53}" destId="{F0947CEB-1087-432D-B17B-CE86F291FD3A}" srcOrd="2" destOrd="0" presId="urn:microsoft.com/office/officeart/2018/2/layout/IconCircleList"/>
    <dgm:cxn modelId="{01DA0E32-8E9C-41FD-A1F7-98D0C47BBC80}" type="presParOf" srcId="{D86CC6FF-B033-47D4-80F6-367513A42C53}" destId="{14BFE0F5-037D-4F70-B0C0-A8F39264E8D9}" srcOrd="3" destOrd="0" presId="urn:microsoft.com/office/officeart/2018/2/layout/IconCircleList"/>
    <dgm:cxn modelId="{375F7A6B-4CE0-4C75-9CFB-6A4FEE7980B6}" type="presParOf" srcId="{BA7A453D-990C-4F34-AE08-0961B9C22305}" destId="{67036706-34E7-4FDB-A6C9-51027E696BB0}" srcOrd="1" destOrd="0" presId="urn:microsoft.com/office/officeart/2018/2/layout/IconCircleList"/>
    <dgm:cxn modelId="{5AD540C1-6AB9-40CA-AA7E-7B56948FA6F2}" type="presParOf" srcId="{BA7A453D-990C-4F34-AE08-0961B9C22305}" destId="{5D95BDFF-1734-4F1A-A738-4E9F3477F7CF}" srcOrd="2" destOrd="0" presId="urn:microsoft.com/office/officeart/2018/2/layout/IconCircleList"/>
    <dgm:cxn modelId="{E6A6CDA1-E40D-495F-B733-CB48C6B41041}" type="presParOf" srcId="{5D95BDFF-1734-4F1A-A738-4E9F3477F7CF}" destId="{E06DDB2D-AF4E-4FB3-A68C-F9D184909E80}" srcOrd="0" destOrd="0" presId="urn:microsoft.com/office/officeart/2018/2/layout/IconCircleList"/>
    <dgm:cxn modelId="{E65673AA-DEBB-4A58-B7FD-E01D807B67D4}" type="presParOf" srcId="{5D95BDFF-1734-4F1A-A738-4E9F3477F7CF}" destId="{548EB021-C53C-418A-8A78-3C0C4EC76A0D}" srcOrd="1" destOrd="0" presId="urn:microsoft.com/office/officeart/2018/2/layout/IconCircleList"/>
    <dgm:cxn modelId="{0EA8E8F6-803F-44FB-9FA8-BC59DFA63AC4}" type="presParOf" srcId="{5D95BDFF-1734-4F1A-A738-4E9F3477F7CF}" destId="{8F1BD290-A7A4-49F4-A026-607DCB6BF247}" srcOrd="2" destOrd="0" presId="urn:microsoft.com/office/officeart/2018/2/layout/IconCircleList"/>
    <dgm:cxn modelId="{1033513B-8603-48AE-8539-61BB0C405BD0}" type="presParOf" srcId="{5D95BDFF-1734-4F1A-A738-4E9F3477F7CF}" destId="{E6B6D63A-5422-463B-9BEC-89F881F19419}" srcOrd="3" destOrd="0" presId="urn:microsoft.com/office/officeart/2018/2/layout/IconCircleList"/>
    <dgm:cxn modelId="{ED05D745-1B87-4C93-AA9A-924BF50ED640}" type="presParOf" srcId="{BA7A453D-990C-4F34-AE08-0961B9C22305}" destId="{F90B9184-11E9-4C26-8E86-6A899CF1F1E0}" srcOrd="3" destOrd="0" presId="urn:microsoft.com/office/officeart/2018/2/layout/IconCircleList"/>
    <dgm:cxn modelId="{2F68BFD2-15BA-40FE-B649-3D94DCD2FEF4}" type="presParOf" srcId="{BA7A453D-990C-4F34-AE08-0961B9C22305}" destId="{9C765C49-EA22-48F0-A2C8-7B9D5CAAF3D0}" srcOrd="4" destOrd="0" presId="urn:microsoft.com/office/officeart/2018/2/layout/IconCircleList"/>
    <dgm:cxn modelId="{D0D72AE4-E13F-4658-96B5-07EDF6B3EDB0}" type="presParOf" srcId="{9C765C49-EA22-48F0-A2C8-7B9D5CAAF3D0}" destId="{12E1BDCF-12A7-46D4-9283-9514E73E445A}" srcOrd="0" destOrd="0" presId="urn:microsoft.com/office/officeart/2018/2/layout/IconCircleList"/>
    <dgm:cxn modelId="{3B2536FF-BF57-4BD6-909C-D49E8D3602B2}" type="presParOf" srcId="{9C765C49-EA22-48F0-A2C8-7B9D5CAAF3D0}" destId="{EE630540-65C8-4824-B8AA-6CF02BC60B4D}" srcOrd="1" destOrd="0" presId="urn:microsoft.com/office/officeart/2018/2/layout/IconCircleList"/>
    <dgm:cxn modelId="{4925B738-09E7-4C2F-B4E5-3EDC8D37992A}" type="presParOf" srcId="{9C765C49-EA22-48F0-A2C8-7B9D5CAAF3D0}" destId="{2C61DD56-6F20-4BA4-BAA9-FDDCD8F6800E}" srcOrd="2" destOrd="0" presId="urn:microsoft.com/office/officeart/2018/2/layout/IconCircleList"/>
    <dgm:cxn modelId="{B925326F-AF2A-474D-ABF4-2D1EC1183F8F}" type="presParOf" srcId="{9C765C49-EA22-48F0-A2C8-7B9D5CAAF3D0}" destId="{D18E2467-5258-477C-93EE-391474834A22}" srcOrd="3" destOrd="0" presId="urn:microsoft.com/office/officeart/2018/2/layout/IconCircleList"/>
    <dgm:cxn modelId="{6DDC200A-047E-4F81-9D2B-CCDA49B31D4A}" type="presParOf" srcId="{BA7A453D-990C-4F34-AE08-0961B9C22305}" destId="{E4E0308F-4480-4274-83D2-974D9169B103}" srcOrd="5" destOrd="0" presId="urn:microsoft.com/office/officeart/2018/2/layout/IconCircleList"/>
    <dgm:cxn modelId="{937421B9-0499-432E-B2A3-A15311155FFB}" type="presParOf" srcId="{BA7A453D-990C-4F34-AE08-0961B9C22305}" destId="{0754A92F-0315-4619-A7C6-115DFCAEE15A}" srcOrd="6" destOrd="0" presId="urn:microsoft.com/office/officeart/2018/2/layout/IconCircleList"/>
    <dgm:cxn modelId="{22F6C068-FB99-4C23-90A0-9A7A2F9D55AC}" type="presParOf" srcId="{0754A92F-0315-4619-A7C6-115DFCAEE15A}" destId="{16C7DD2B-2A48-4B34-89AC-B23A301BAC63}" srcOrd="0" destOrd="0" presId="urn:microsoft.com/office/officeart/2018/2/layout/IconCircleList"/>
    <dgm:cxn modelId="{9817F269-F835-48B4-94AD-DCB3C50CEF62}" type="presParOf" srcId="{0754A92F-0315-4619-A7C6-115DFCAEE15A}" destId="{160B77D9-806B-497F-A1EC-0079421F481B}" srcOrd="1" destOrd="0" presId="urn:microsoft.com/office/officeart/2018/2/layout/IconCircleList"/>
    <dgm:cxn modelId="{D4F3AA1C-D5C2-4B5D-ABAB-3EB1B1F7638B}" type="presParOf" srcId="{0754A92F-0315-4619-A7C6-115DFCAEE15A}" destId="{E24829FE-A420-482C-8795-9C8A02127643}" srcOrd="2" destOrd="0" presId="urn:microsoft.com/office/officeart/2018/2/layout/IconCircleList"/>
    <dgm:cxn modelId="{73F5598B-6B0C-4110-8745-8048D0EBD4BF}" type="presParOf" srcId="{0754A92F-0315-4619-A7C6-115DFCAEE15A}" destId="{20E68E37-0345-4517-966D-DA31B6EDBFB4}" srcOrd="3" destOrd="0" presId="urn:microsoft.com/office/officeart/2018/2/layout/IconCircleList"/>
    <dgm:cxn modelId="{63AF9B08-1B2E-40EF-A201-953EEF31FCDC}" type="presParOf" srcId="{BA7A453D-990C-4F34-AE08-0961B9C22305}" destId="{2EC69964-9A82-4C13-AC65-4C827D9A9DF1}" srcOrd="7" destOrd="0" presId="urn:microsoft.com/office/officeart/2018/2/layout/IconCircleList"/>
    <dgm:cxn modelId="{3FE8E517-17BB-4942-BF90-1C357D31B747}" type="presParOf" srcId="{BA7A453D-990C-4F34-AE08-0961B9C22305}" destId="{C9D5849F-A81A-4A2F-981C-4446BC82F7BF}" srcOrd="8" destOrd="0" presId="urn:microsoft.com/office/officeart/2018/2/layout/IconCircleList"/>
    <dgm:cxn modelId="{3B5F8245-F7DE-456F-BB64-C5A215966E7F}" type="presParOf" srcId="{C9D5849F-A81A-4A2F-981C-4446BC82F7BF}" destId="{1C75E2BB-D40E-48E5-814D-E621E71C5B54}" srcOrd="0" destOrd="0" presId="urn:microsoft.com/office/officeart/2018/2/layout/IconCircleList"/>
    <dgm:cxn modelId="{A0095C7A-6E63-40AF-B11E-9E8FE1936AE5}" type="presParOf" srcId="{C9D5849F-A81A-4A2F-981C-4446BC82F7BF}" destId="{612844CC-E80C-4CF7-A2DF-FB7FA328A6A5}" srcOrd="1" destOrd="0" presId="urn:microsoft.com/office/officeart/2018/2/layout/IconCircleList"/>
    <dgm:cxn modelId="{42025AD5-AD2B-42B1-B623-1B6A91308B28}" type="presParOf" srcId="{C9D5849F-A81A-4A2F-981C-4446BC82F7BF}" destId="{1CA7F88A-7239-4FE7-992C-F200E7E8EEFD}" srcOrd="2" destOrd="0" presId="urn:microsoft.com/office/officeart/2018/2/layout/IconCircleList"/>
    <dgm:cxn modelId="{0E10DF41-DECB-4AC8-A158-1C9DF7811611}" type="presParOf" srcId="{C9D5849F-A81A-4A2F-981C-4446BC82F7BF}" destId="{9F9622A9-59EC-4033-A1BA-E74FDBFFA4B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9C22D8-B49F-4E4B-93A9-C4FE37EFF384}" type="doc">
      <dgm:prSet loTypeId="urn:microsoft.com/office/officeart/2016/7/layout/BasicLinearProcessNumbered" loCatId="process" qsTypeId="urn:microsoft.com/office/officeart/2005/8/quickstyle/simple4" qsCatId="simple" csTypeId="urn:microsoft.com/office/officeart/2005/8/colors/accent0_3" csCatId="mainScheme"/>
      <dgm:spPr/>
      <dgm:t>
        <a:bodyPr/>
        <a:lstStyle/>
        <a:p>
          <a:endParaRPr lang="en-US"/>
        </a:p>
      </dgm:t>
    </dgm:pt>
    <dgm:pt modelId="{23892264-E993-407F-A2F6-930D6678687E}">
      <dgm:prSet/>
      <dgm:spPr/>
      <dgm:t>
        <a:bodyPr/>
        <a:lstStyle/>
        <a:p>
          <a:pPr algn="ctr"/>
          <a:r>
            <a:rPr lang="en-US" dirty="0"/>
            <a:t>Make it safe for your child to tell you </a:t>
          </a:r>
          <a:r>
            <a:rPr lang="en-US" b="1" u="sng" dirty="0"/>
            <a:t>anything</a:t>
          </a:r>
          <a:endParaRPr lang="en-US" dirty="0"/>
        </a:p>
      </dgm:t>
    </dgm:pt>
    <dgm:pt modelId="{06D03D59-15C4-4A3A-ADBA-08F865D5A2A5}" type="parTrans" cxnId="{9ABB2C00-1A2C-44F3-9AE2-DCFDFCE25649}">
      <dgm:prSet/>
      <dgm:spPr/>
      <dgm:t>
        <a:bodyPr/>
        <a:lstStyle/>
        <a:p>
          <a:endParaRPr lang="en-US"/>
        </a:p>
      </dgm:t>
    </dgm:pt>
    <dgm:pt modelId="{1939F44E-6765-402A-8145-4D5C1E5453A2}" type="sibTrans" cxnId="{9ABB2C00-1A2C-44F3-9AE2-DCFDFCE25649}">
      <dgm:prSet phldrT="1" phldr="0"/>
      <dgm:spPr/>
      <dgm:t>
        <a:bodyPr/>
        <a:lstStyle/>
        <a:p>
          <a:r>
            <a:rPr lang="en-US"/>
            <a:t>1</a:t>
          </a:r>
          <a:endParaRPr lang="en-US" dirty="0"/>
        </a:p>
      </dgm:t>
    </dgm:pt>
    <dgm:pt modelId="{EE4C2D36-E95A-41B0-9CC8-89F5A23DECC9}">
      <dgm:prSet/>
      <dgm:spPr/>
      <dgm:t>
        <a:bodyPr/>
        <a:lstStyle/>
        <a:p>
          <a:pPr algn="ctr"/>
          <a:r>
            <a:rPr lang="en-US" b="1" u="sng" dirty="0"/>
            <a:t>Stay calm </a:t>
          </a:r>
          <a:r>
            <a:rPr lang="en-US" dirty="0"/>
            <a:t>– even if what they share is serious</a:t>
          </a:r>
        </a:p>
      </dgm:t>
    </dgm:pt>
    <dgm:pt modelId="{2ADBEBF5-C205-46A6-B97C-8C36C72DB93F}" type="parTrans" cxnId="{847AA4B5-A95A-4440-B70E-0E8A7EA1E0F1}">
      <dgm:prSet/>
      <dgm:spPr/>
      <dgm:t>
        <a:bodyPr/>
        <a:lstStyle/>
        <a:p>
          <a:endParaRPr lang="en-US"/>
        </a:p>
      </dgm:t>
    </dgm:pt>
    <dgm:pt modelId="{A36F721E-AAB9-4DC7-8ABF-1C6F58C1B482}" type="sibTrans" cxnId="{847AA4B5-A95A-4440-B70E-0E8A7EA1E0F1}">
      <dgm:prSet phldrT="2" phldr="0"/>
      <dgm:spPr/>
      <dgm:t>
        <a:bodyPr/>
        <a:lstStyle/>
        <a:p>
          <a:r>
            <a:rPr lang="en-US"/>
            <a:t>2</a:t>
          </a:r>
        </a:p>
      </dgm:t>
    </dgm:pt>
    <dgm:pt modelId="{4F50BB4A-76C4-4EDC-8068-82A5A61D92E5}">
      <dgm:prSet/>
      <dgm:spPr/>
      <dgm:t>
        <a:bodyPr/>
        <a:lstStyle/>
        <a:p>
          <a:pPr algn="ctr"/>
          <a:r>
            <a:rPr lang="en-US" dirty="0"/>
            <a:t>Check in </a:t>
          </a:r>
          <a:r>
            <a:rPr lang="en-US" b="1" u="sng" dirty="0"/>
            <a:t>regularly</a:t>
          </a:r>
          <a:r>
            <a:rPr lang="en-US" dirty="0"/>
            <a:t>, don’t wait for something to feel wrong</a:t>
          </a:r>
        </a:p>
      </dgm:t>
    </dgm:pt>
    <dgm:pt modelId="{FA375308-9B31-47AB-9CB3-674AE821DAC6}" type="parTrans" cxnId="{F715796B-1B80-4250-B3B8-776C95C8B31D}">
      <dgm:prSet/>
      <dgm:spPr/>
      <dgm:t>
        <a:bodyPr/>
        <a:lstStyle/>
        <a:p>
          <a:endParaRPr lang="en-US"/>
        </a:p>
      </dgm:t>
    </dgm:pt>
    <dgm:pt modelId="{994C8695-A43F-402C-8A2B-564582ACC78E}" type="sibTrans" cxnId="{F715796B-1B80-4250-B3B8-776C95C8B31D}">
      <dgm:prSet phldrT="3" phldr="0"/>
      <dgm:spPr/>
      <dgm:t>
        <a:bodyPr/>
        <a:lstStyle/>
        <a:p>
          <a:r>
            <a:rPr lang="en-US"/>
            <a:t>3</a:t>
          </a:r>
        </a:p>
      </dgm:t>
    </dgm:pt>
    <dgm:pt modelId="{12A4147D-216B-4AB2-97D6-C469250E74AD}" type="pres">
      <dgm:prSet presAssocID="{259C22D8-B49F-4E4B-93A9-C4FE37EFF384}" presName="Name0" presStyleCnt="0">
        <dgm:presLayoutVars>
          <dgm:animLvl val="lvl"/>
          <dgm:resizeHandles val="exact"/>
        </dgm:presLayoutVars>
      </dgm:prSet>
      <dgm:spPr/>
    </dgm:pt>
    <dgm:pt modelId="{79AFA856-2C1B-4221-A34A-7CCCAC6A350C}" type="pres">
      <dgm:prSet presAssocID="{23892264-E993-407F-A2F6-930D6678687E}" presName="compositeNode" presStyleCnt="0">
        <dgm:presLayoutVars>
          <dgm:bulletEnabled val="1"/>
        </dgm:presLayoutVars>
      </dgm:prSet>
      <dgm:spPr/>
    </dgm:pt>
    <dgm:pt modelId="{FD38B8FB-421B-4E54-A5D2-08FA88B9C751}" type="pres">
      <dgm:prSet presAssocID="{23892264-E993-407F-A2F6-930D6678687E}" presName="bgRect" presStyleLbl="bgAccFollowNode1" presStyleIdx="0" presStyleCnt="3"/>
      <dgm:spPr/>
    </dgm:pt>
    <dgm:pt modelId="{A5F47D3C-6A91-4760-A01C-460CF6B65B63}" type="pres">
      <dgm:prSet presAssocID="{1939F44E-6765-402A-8145-4D5C1E5453A2}" presName="sibTransNodeCircle" presStyleLbl="alignNode1" presStyleIdx="0" presStyleCnt="6">
        <dgm:presLayoutVars>
          <dgm:chMax val="0"/>
          <dgm:bulletEnabled/>
        </dgm:presLayoutVars>
      </dgm:prSet>
      <dgm:spPr/>
    </dgm:pt>
    <dgm:pt modelId="{9E6E1B5C-3E1C-48C0-BC1E-6EF578F7ACD8}" type="pres">
      <dgm:prSet presAssocID="{23892264-E993-407F-A2F6-930D6678687E}" presName="bottomLine" presStyleLbl="alignNode1" presStyleIdx="1" presStyleCnt="6">
        <dgm:presLayoutVars/>
      </dgm:prSet>
      <dgm:spPr/>
    </dgm:pt>
    <dgm:pt modelId="{AD83781D-5F98-442E-BD6C-F5B74CADB310}" type="pres">
      <dgm:prSet presAssocID="{23892264-E993-407F-A2F6-930D6678687E}" presName="nodeText" presStyleLbl="bgAccFollowNode1" presStyleIdx="0" presStyleCnt="3">
        <dgm:presLayoutVars>
          <dgm:bulletEnabled val="1"/>
        </dgm:presLayoutVars>
      </dgm:prSet>
      <dgm:spPr/>
    </dgm:pt>
    <dgm:pt modelId="{D9D03CCE-19E6-4018-9683-D1278A568169}" type="pres">
      <dgm:prSet presAssocID="{1939F44E-6765-402A-8145-4D5C1E5453A2}" presName="sibTrans" presStyleCnt="0"/>
      <dgm:spPr/>
    </dgm:pt>
    <dgm:pt modelId="{E941B85C-7B4C-4AB9-8241-70CBD14FA448}" type="pres">
      <dgm:prSet presAssocID="{EE4C2D36-E95A-41B0-9CC8-89F5A23DECC9}" presName="compositeNode" presStyleCnt="0">
        <dgm:presLayoutVars>
          <dgm:bulletEnabled val="1"/>
        </dgm:presLayoutVars>
      </dgm:prSet>
      <dgm:spPr/>
    </dgm:pt>
    <dgm:pt modelId="{CB4401C2-EAC1-4699-92E5-148B1E30B832}" type="pres">
      <dgm:prSet presAssocID="{EE4C2D36-E95A-41B0-9CC8-89F5A23DECC9}" presName="bgRect" presStyleLbl="bgAccFollowNode1" presStyleIdx="1" presStyleCnt="3"/>
      <dgm:spPr/>
    </dgm:pt>
    <dgm:pt modelId="{975FDEC8-A6DA-4EA8-94AC-907EFCC628C5}" type="pres">
      <dgm:prSet presAssocID="{A36F721E-AAB9-4DC7-8ABF-1C6F58C1B482}" presName="sibTransNodeCircle" presStyleLbl="alignNode1" presStyleIdx="2" presStyleCnt="6">
        <dgm:presLayoutVars>
          <dgm:chMax val="0"/>
          <dgm:bulletEnabled/>
        </dgm:presLayoutVars>
      </dgm:prSet>
      <dgm:spPr/>
    </dgm:pt>
    <dgm:pt modelId="{842C7076-106A-4EBE-9455-878B1AB74BE0}" type="pres">
      <dgm:prSet presAssocID="{EE4C2D36-E95A-41B0-9CC8-89F5A23DECC9}" presName="bottomLine" presStyleLbl="alignNode1" presStyleIdx="3" presStyleCnt="6">
        <dgm:presLayoutVars/>
      </dgm:prSet>
      <dgm:spPr/>
    </dgm:pt>
    <dgm:pt modelId="{7BE68828-3A1D-4C37-9FE6-41FDE2974018}" type="pres">
      <dgm:prSet presAssocID="{EE4C2D36-E95A-41B0-9CC8-89F5A23DECC9}" presName="nodeText" presStyleLbl="bgAccFollowNode1" presStyleIdx="1" presStyleCnt="3">
        <dgm:presLayoutVars>
          <dgm:bulletEnabled val="1"/>
        </dgm:presLayoutVars>
      </dgm:prSet>
      <dgm:spPr/>
    </dgm:pt>
    <dgm:pt modelId="{CB6B196B-9B51-4974-9653-1AE3B7E40415}" type="pres">
      <dgm:prSet presAssocID="{A36F721E-AAB9-4DC7-8ABF-1C6F58C1B482}" presName="sibTrans" presStyleCnt="0"/>
      <dgm:spPr/>
    </dgm:pt>
    <dgm:pt modelId="{62AD6DC6-A49F-4CEB-B9A6-319DC7BAF779}" type="pres">
      <dgm:prSet presAssocID="{4F50BB4A-76C4-4EDC-8068-82A5A61D92E5}" presName="compositeNode" presStyleCnt="0">
        <dgm:presLayoutVars>
          <dgm:bulletEnabled val="1"/>
        </dgm:presLayoutVars>
      </dgm:prSet>
      <dgm:spPr/>
    </dgm:pt>
    <dgm:pt modelId="{C941CBA1-F9CF-47C8-8598-6B96394C0DC0}" type="pres">
      <dgm:prSet presAssocID="{4F50BB4A-76C4-4EDC-8068-82A5A61D92E5}" presName="bgRect" presStyleLbl="bgAccFollowNode1" presStyleIdx="2" presStyleCnt="3"/>
      <dgm:spPr/>
    </dgm:pt>
    <dgm:pt modelId="{5B5D7A25-B173-439A-97DC-D6F8F327B5FE}" type="pres">
      <dgm:prSet presAssocID="{994C8695-A43F-402C-8A2B-564582ACC78E}" presName="sibTransNodeCircle" presStyleLbl="alignNode1" presStyleIdx="4" presStyleCnt="6">
        <dgm:presLayoutVars>
          <dgm:chMax val="0"/>
          <dgm:bulletEnabled/>
        </dgm:presLayoutVars>
      </dgm:prSet>
      <dgm:spPr/>
    </dgm:pt>
    <dgm:pt modelId="{FBF25DFC-593C-4F10-A2BB-DA3A3383F7C4}" type="pres">
      <dgm:prSet presAssocID="{4F50BB4A-76C4-4EDC-8068-82A5A61D92E5}" presName="bottomLine" presStyleLbl="alignNode1" presStyleIdx="5" presStyleCnt="6">
        <dgm:presLayoutVars/>
      </dgm:prSet>
      <dgm:spPr/>
    </dgm:pt>
    <dgm:pt modelId="{00E65ED5-EE65-4F48-8007-A4E20CBBCB8E}" type="pres">
      <dgm:prSet presAssocID="{4F50BB4A-76C4-4EDC-8068-82A5A61D92E5}" presName="nodeText" presStyleLbl="bgAccFollowNode1" presStyleIdx="2" presStyleCnt="3">
        <dgm:presLayoutVars>
          <dgm:bulletEnabled val="1"/>
        </dgm:presLayoutVars>
      </dgm:prSet>
      <dgm:spPr/>
    </dgm:pt>
  </dgm:ptLst>
  <dgm:cxnLst>
    <dgm:cxn modelId="{9ABB2C00-1A2C-44F3-9AE2-DCFDFCE25649}" srcId="{259C22D8-B49F-4E4B-93A9-C4FE37EFF384}" destId="{23892264-E993-407F-A2F6-930D6678687E}" srcOrd="0" destOrd="0" parTransId="{06D03D59-15C4-4A3A-ADBA-08F865D5A2A5}" sibTransId="{1939F44E-6765-402A-8145-4D5C1E5453A2}"/>
    <dgm:cxn modelId="{5D150F0D-BF7F-4775-B41C-F7D7383FB273}" type="presOf" srcId="{259C22D8-B49F-4E4B-93A9-C4FE37EFF384}" destId="{12A4147D-216B-4AB2-97D6-C469250E74AD}" srcOrd="0" destOrd="0" presId="urn:microsoft.com/office/officeart/2016/7/layout/BasicLinearProcessNumbered"/>
    <dgm:cxn modelId="{3340F22D-B27E-4541-AC24-335DC6FC0D95}" type="presOf" srcId="{EE4C2D36-E95A-41B0-9CC8-89F5A23DECC9}" destId="{7BE68828-3A1D-4C37-9FE6-41FDE2974018}" srcOrd="1" destOrd="0" presId="urn:microsoft.com/office/officeart/2016/7/layout/BasicLinearProcessNumbered"/>
    <dgm:cxn modelId="{C588B35E-DCCA-45C5-8013-A645DD7E9E72}" type="presOf" srcId="{23892264-E993-407F-A2F6-930D6678687E}" destId="{AD83781D-5F98-442E-BD6C-F5B74CADB310}" srcOrd="1" destOrd="0" presId="urn:microsoft.com/office/officeart/2016/7/layout/BasicLinearProcessNumbered"/>
    <dgm:cxn modelId="{F715796B-1B80-4250-B3B8-776C95C8B31D}" srcId="{259C22D8-B49F-4E4B-93A9-C4FE37EFF384}" destId="{4F50BB4A-76C4-4EDC-8068-82A5A61D92E5}" srcOrd="2" destOrd="0" parTransId="{FA375308-9B31-47AB-9CB3-674AE821DAC6}" sibTransId="{994C8695-A43F-402C-8A2B-564582ACC78E}"/>
    <dgm:cxn modelId="{2623BA6C-FF49-4E9C-9A36-586626CAB76E}" type="presOf" srcId="{1939F44E-6765-402A-8145-4D5C1E5453A2}" destId="{A5F47D3C-6A91-4760-A01C-460CF6B65B63}" srcOrd="0" destOrd="0" presId="urn:microsoft.com/office/officeart/2016/7/layout/BasicLinearProcessNumbered"/>
    <dgm:cxn modelId="{23218B7A-A90C-49D5-BAB3-D9BB8C689ECC}" type="presOf" srcId="{23892264-E993-407F-A2F6-930D6678687E}" destId="{FD38B8FB-421B-4E54-A5D2-08FA88B9C751}" srcOrd="0" destOrd="0" presId="urn:microsoft.com/office/officeart/2016/7/layout/BasicLinearProcessNumbered"/>
    <dgm:cxn modelId="{47C15091-03A1-4309-B015-BD4DAA18EA4A}" type="presOf" srcId="{994C8695-A43F-402C-8A2B-564582ACC78E}" destId="{5B5D7A25-B173-439A-97DC-D6F8F327B5FE}" srcOrd="0" destOrd="0" presId="urn:microsoft.com/office/officeart/2016/7/layout/BasicLinearProcessNumbered"/>
    <dgm:cxn modelId="{96A57FAF-F2D5-4F70-B864-E25E197DC5B8}" type="presOf" srcId="{4F50BB4A-76C4-4EDC-8068-82A5A61D92E5}" destId="{00E65ED5-EE65-4F48-8007-A4E20CBBCB8E}" srcOrd="1" destOrd="0" presId="urn:microsoft.com/office/officeart/2016/7/layout/BasicLinearProcessNumbered"/>
    <dgm:cxn modelId="{DF489EB2-2304-4CF8-8866-AA474D066567}" type="presOf" srcId="{4F50BB4A-76C4-4EDC-8068-82A5A61D92E5}" destId="{C941CBA1-F9CF-47C8-8598-6B96394C0DC0}" srcOrd="0" destOrd="0" presId="urn:microsoft.com/office/officeart/2016/7/layout/BasicLinearProcessNumbered"/>
    <dgm:cxn modelId="{847AA4B5-A95A-4440-B70E-0E8A7EA1E0F1}" srcId="{259C22D8-B49F-4E4B-93A9-C4FE37EFF384}" destId="{EE4C2D36-E95A-41B0-9CC8-89F5A23DECC9}" srcOrd="1" destOrd="0" parTransId="{2ADBEBF5-C205-46A6-B97C-8C36C72DB93F}" sibTransId="{A36F721E-AAB9-4DC7-8ABF-1C6F58C1B482}"/>
    <dgm:cxn modelId="{BB872FDB-261C-4256-8420-82A92C5489A8}" type="presOf" srcId="{EE4C2D36-E95A-41B0-9CC8-89F5A23DECC9}" destId="{CB4401C2-EAC1-4699-92E5-148B1E30B832}" srcOrd="0" destOrd="0" presId="urn:microsoft.com/office/officeart/2016/7/layout/BasicLinearProcessNumbered"/>
    <dgm:cxn modelId="{D61AF0EE-41CE-471B-82CA-4E3921544FAD}" type="presOf" srcId="{A36F721E-AAB9-4DC7-8ABF-1C6F58C1B482}" destId="{975FDEC8-A6DA-4EA8-94AC-907EFCC628C5}" srcOrd="0" destOrd="0" presId="urn:microsoft.com/office/officeart/2016/7/layout/BasicLinearProcessNumbered"/>
    <dgm:cxn modelId="{499A10DD-BF9C-4E46-BF07-6E38FE42477A}" type="presParOf" srcId="{12A4147D-216B-4AB2-97D6-C469250E74AD}" destId="{79AFA856-2C1B-4221-A34A-7CCCAC6A350C}" srcOrd="0" destOrd="0" presId="urn:microsoft.com/office/officeart/2016/7/layout/BasicLinearProcessNumbered"/>
    <dgm:cxn modelId="{93D26A61-2006-4397-88E6-40D494D2D27C}" type="presParOf" srcId="{79AFA856-2C1B-4221-A34A-7CCCAC6A350C}" destId="{FD38B8FB-421B-4E54-A5D2-08FA88B9C751}" srcOrd="0" destOrd="0" presId="urn:microsoft.com/office/officeart/2016/7/layout/BasicLinearProcessNumbered"/>
    <dgm:cxn modelId="{02E934D3-27BA-41CF-846D-3D85F102BCED}" type="presParOf" srcId="{79AFA856-2C1B-4221-A34A-7CCCAC6A350C}" destId="{A5F47D3C-6A91-4760-A01C-460CF6B65B63}" srcOrd="1" destOrd="0" presId="urn:microsoft.com/office/officeart/2016/7/layout/BasicLinearProcessNumbered"/>
    <dgm:cxn modelId="{57DE73B4-B5BC-4754-96BB-16A995AA2CD6}" type="presParOf" srcId="{79AFA856-2C1B-4221-A34A-7CCCAC6A350C}" destId="{9E6E1B5C-3E1C-48C0-BC1E-6EF578F7ACD8}" srcOrd="2" destOrd="0" presId="urn:microsoft.com/office/officeart/2016/7/layout/BasicLinearProcessNumbered"/>
    <dgm:cxn modelId="{B3B1B6E3-216E-4C99-AC63-5DF510100425}" type="presParOf" srcId="{79AFA856-2C1B-4221-A34A-7CCCAC6A350C}" destId="{AD83781D-5F98-442E-BD6C-F5B74CADB310}" srcOrd="3" destOrd="0" presId="urn:microsoft.com/office/officeart/2016/7/layout/BasicLinearProcessNumbered"/>
    <dgm:cxn modelId="{25C7D37A-E37B-4DB4-811A-D7B8559DB939}" type="presParOf" srcId="{12A4147D-216B-4AB2-97D6-C469250E74AD}" destId="{D9D03CCE-19E6-4018-9683-D1278A568169}" srcOrd="1" destOrd="0" presId="urn:microsoft.com/office/officeart/2016/7/layout/BasicLinearProcessNumbered"/>
    <dgm:cxn modelId="{BC24E875-CF25-41B3-AD33-BA368A80556C}" type="presParOf" srcId="{12A4147D-216B-4AB2-97D6-C469250E74AD}" destId="{E941B85C-7B4C-4AB9-8241-70CBD14FA448}" srcOrd="2" destOrd="0" presId="urn:microsoft.com/office/officeart/2016/7/layout/BasicLinearProcessNumbered"/>
    <dgm:cxn modelId="{01DD9CF3-DF99-4339-B187-4FEE81C14ABA}" type="presParOf" srcId="{E941B85C-7B4C-4AB9-8241-70CBD14FA448}" destId="{CB4401C2-EAC1-4699-92E5-148B1E30B832}" srcOrd="0" destOrd="0" presId="urn:microsoft.com/office/officeart/2016/7/layout/BasicLinearProcessNumbered"/>
    <dgm:cxn modelId="{113ADE8C-39C5-491E-9083-CA17AEF36794}" type="presParOf" srcId="{E941B85C-7B4C-4AB9-8241-70CBD14FA448}" destId="{975FDEC8-A6DA-4EA8-94AC-907EFCC628C5}" srcOrd="1" destOrd="0" presId="urn:microsoft.com/office/officeart/2016/7/layout/BasicLinearProcessNumbered"/>
    <dgm:cxn modelId="{2B6D1F9A-5BE0-4EA2-B5CA-9EAEF71947FF}" type="presParOf" srcId="{E941B85C-7B4C-4AB9-8241-70CBD14FA448}" destId="{842C7076-106A-4EBE-9455-878B1AB74BE0}" srcOrd="2" destOrd="0" presId="urn:microsoft.com/office/officeart/2016/7/layout/BasicLinearProcessNumbered"/>
    <dgm:cxn modelId="{27E53A0D-C7BA-40A7-9E23-408158E8B457}" type="presParOf" srcId="{E941B85C-7B4C-4AB9-8241-70CBD14FA448}" destId="{7BE68828-3A1D-4C37-9FE6-41FDE2974018}" srcOrd="3" destOrd="0" presId="urn:microsoft.com/office/officeart/2016/7/layout/BasicLinearProcessNumbered"/>
    <dgm:cxn modelId="{085F0E76-EC1C-49B9-9A8E-3FEAC021D8DC}" type="presParOf" srcId="{12A4147D-216B-4AB2-97D6-C469250E74AD}" destId="{CB6B196B-9B51-4974-9653-1AE3B7E40415}" srcOrd="3" destOrd="0" presId="urn:microsoft.com/office/officeart/2016/7/layout/BasicLinearProcessNumbered"/>
    <dgm:cxn modelId="{95258085-E149-4B77-816E-0DF14517E096}" type="presParOf" srcId="{12A4147D-216B-4AB2-97D6-C469250E74AD}" destId="{62AD6DC6-A49F-4CEB-B9A6-319DC7BAF779}" srcOrd="4" destOrd="0" presId="urn:microsoft.com/office/officeart/2016/7/layout/BasicLinearProcessNumbered"/>
    <dgm:cxn modelId="{49CFA842-65FC-4640-A117-D0FD64BB7285}" type="presParOf" srcId="{62AD6DC6-A49F-4CEB-B9A6-319DC7BAF779}" destId="{C941CBA1-F9CF-47C8-8598-6B96394C0DC0}" srcOrd="0" destOrd="0" presId="urn:microsoft.com/office/officeart/2016/7/layout/BasicLinearProcessNumbered"/>
    <dgm:cxn modelId="{E7CEE2DB-5F53-4972-9E45-A7B1FDFC9F25}" type="presParOf" srcId="{62AD6DC6-A49F-4CEB-B9A6-319DC7BAF779}" destId="{5B5D7A25-B173-439A-97DC-D6F8F327B5FE}" srcOrd="1" destOrd="0" presId="urn:microsoft.com/office/officeart/2016/7/layout/BasicLinearProcessNumbered"/>
    <dgm:cxn modelId="{F6CC9D33-4FC1-448A-94A2-770EB2D8A9C4}" type="presParOf" srcId="{62AD6DC6-A49F-4CEB-B9A6-319DC7BAF779}" destId="{FBF25DFC-593C-4F10-A2BB-DA3A3383F7C4}" srcOrd="2" destOrd="0" presId="urn:microsoft.com/office/officeart/2016/7/layout/BasicLinearProcessNumbered"/>
    <dgm:cxn modelId="{0D2D0163-8E82-4E5E-9803-9589CA02D287}" type="presParOf" srcId="{62AD6DC6-A49F-4CEB-B9A6-319DC7BAF779}" destId="{00E65ED5-EE65-4F48-8007-A4E20CBBCB8E}" srcOrd="3" destOrd="0" presId="urn:microsoft.com/office/officeart/2016/7/layout/BasicLinear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7DC093-2E5C-4234-9E49-1FF377CFC656}">
      <dsp:nvSpPr>
        <dsp:cNvPr id="0" name=""/>
        <dsp:cNvSpPr/>
      </dsp:nvSpPr>
      <dsp:spPr>
        <a:xfrm>
          <a:off x="610886" y="543074"/>
          <a:ext cx="657808" cy="65780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9FF0BA-7CDD-4D7A-B7C6-505468FD8512}">
      <dsp:nvSpPr>
        <dsp:cNvPr id="0" name=""/>
        <dsp:cNvSpPr/>
      </dsp:nvSpPr>
      <dsp:spPr>
        <a:xfrm>
          <a:off x="64" y="1326274"/>
          <a:ext cx="1879453" cy="387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US" sz="2800" kern="1200" dirty="0"/>
            <a:t>Educate</a:t>
          </a:r>
        </a:p>
      </dsp:txBody>
      <dsp:txXfrm>
        <a:off x="64" y="1326274"/>
        <a:ext cx="1879453" cy="387637"/>
      </dsp:txXfrm>
    </dsp:sp>
    <dsp:sp modelId="{933832BC-7546-4B07-BCDE-289628F169C3}">
      <dsp:nvSpPr>
        <dsp:cNvPr id="0" name=""/>
        <dsp:cNvSpPr/>
      </dsp:nvSpPr>
      <dsp:spPr>
        <a:xfrm>
          <a:off x="64" y="1772233"/>
          <a:ext cx="1879453" cy="1686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Provide a basic overview of the issues surrounding students (and adults!) and technology</a:t>
          </a:r>
        </a:p>
      </dsp:txBody>
      <dsp:txXfrm>
        <a:off x="64" y="1772233"/>
        <a:ext cx="1879453" cy="1686913"/>
      </dsp:txXfrm>
    </dsp:sp>
    <dsp:sp modelId="{FFB53FFE-61FE-456C-A747-E4C2F7E101EF}">
      <dsp:nvSpPr>
        <dsp:cNvPr id="0" name=""/>
        <dsp:cNvSpPr/>
      </dsp:nvSpPr>
      <dsp:spPr>
        <a:xfrm>
          <a:off x="2819244" y="543074"/>
          <a:ext cx="657808" cy="65780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2C16F0F-687F-4561-B8A3-5224AD46F558}">
      <dsp:nvSpPr>
        <dsp:cNvPr id="0" name=""/>
        <dsp:cNvSpPr/>
      </dsp:nvSpPr>
      <dsp:spPr>
        <a:xfrm>
          <a:off x="2208421" y="1326274"/>
          <a:ext cx="1879453" cy="387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US" sz="2800" kern="1200"/>
            <a:t>Equip</a:t>
          </a:r>
        </a:p>
      </dsp:txBody>
      <dsp:txXfrm>
        <a:off x="2208421" y="1326274"/>
        <a:ext cx="1879453" cy="387637"/>
      </dsp:txXfrm>
    </dsp:sp>
    <dsp:sp modelId="{996A03D5-0B09-4013-AF1A-DC7531A6FF60}">
      <dsp:nvSpPr>
        <dsp:cNvPr id="0" name=""/>
        <dsp:cNvSpPr/>
      </dsp:nvSpPr>
      <dsp:spPr>
        <a:xfrm>
          <a:off x="2208421" y="1772233"/>
          <a:ext cx="1879453" cy="1686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Give you some tools and resources to help prevent harm before it happens</a:t>
          </a:r>
        </a:p>
      </dsp:txBody>
      <dsp:txXfrm>
        <a:off x="2208421" y="1772233"/>
        <a:ext cx="1879453" cy="1686913"/>
      </dsp:txXfrm>
    </dsp:sp>
    <dsp:sp modelId="{FE1D09E7-4170-4DD4-80B6-204A46F22124}">
      <dsp:nvSpPr>
        <dsp:cNvPr id="0" name=""/>
        <dsp:cNvSpPr/>
      </dsp:nvSpPr>
      <dsp:spPr>
        <a:xfrm>
          <a:off x="5027601" y="543074"/>
          <a:ext cx="657808" cy="65780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2BCE0F9-C725-459B-B4D2-6D9E1B1D2D1D}">
      <dsp:nvSpPr>
        <dsp:cNvPr id="0" name=""/>
        <dsp:cNvSpPr/>
      </dsp:nvSpPr>
      <dsp:spPr>
        <a:xfrm>
          <a:off x="4416779" y="1326274"/>
          <a:ext cx="1879453" cy="387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b="1"/>
          </a:pPr>
          <a:r>
            <a:rPr lang="en-US" sz="2800" kern="1200"/>
            <a:t>Empower</a:t>
          </a:r>
        </a:p>
      </dsp:txBody>
      <dsp:txXfrm>
        <a:off x="4416779" y="1326274"/>
        <a:ext cx="1879453" cy="387637"/>
      </dsp:txXfrm>
    </dsp:sp>
    <dsp:sp modelId="{4DF6A792-E537-43D3-A7BC-05B077DC4320}">
      <dsp:nvSpPr>
        <dsp:cNvPr id="0" name=""/>
        <dsp:cNvSpPr/>
      </dsp:nvSpPr>
      <dsp:spPr>
        <a:xfrm>
          <a:off x="4416779" y="1772233"/>
          <a:ext cx="1879453" cy="1686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en-US" sz="2100" kern="1200" dirty="0"/>
            <a:t>Show you how you can use those tools to help others if they become victims</a:t>
          </a:r>
        </a:p>
      </dsp:txBody>
      <dsp:txXfrm>
        <a:off x="4416779" y="1772233"/>
        <a:ext cx="1879453" cy="16869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567E43-F01F-496F-BA3C-B09A71D9EE76}">
      <dsp:nvSpPr>
        <dsp:cNvPr id="0" name=""/>
        <dsp:cNvSpPr/>
      </dsp:nvSpPr>
      <dsp:spPr>
        <a:xfrm>
          <a:off x="0" y="30509"/>
          <a:ext cx="9048218" cy="8985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Thoughts, comments, etc. are my own</a:t>
          </a:r>
        </a:p>
      </dsp:txBody>
      <dsp:txXfrm>
        <a:off x="43864" y="74373"/>
        <a:ext cx="8960490" cy="810832"/>
      </dsp:txXfrm>
    </dsp:sp>
    <dsp:sp modelId="{5C2D261D-4ED7-4A4F-8F76-A849F59BA8FA}">
      <dsp:nvSpPr>
        <dsp:cNvPr id="0" name=""/>
        <dsp:cNvSpPr/>
      </dsp:nvSpPr>
      <dsp:spPr>
        <a:xfrm>
          <a:off x="0" y="1067309"/>
          <a:ext cx="9048218" cy="8985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There is no “one size fits all” solution</a:t>
          </a:r>
        </a:p>
      </dsp:txBody>
      <dsp:txXfrm>
        <a:off x="43864" y="1111173"/>
        <a:ext cx="8960490" cy="810832"/>
      </dsp:txXfrm>
    </dsp:sp>
    <dsp:sp modelId="{BFB38EF1-67C0-4B96-A2E9-54FBDD5AE1E1}">
      <dsp:nvSpPr>
        <dsp:cNvPr id="0" name=""/>
        <dsp:cNvSpPr/>
      </dsp:nvSpPr>
      <dsp:spPr>
        <a:xfrm>
          <a:off x="0" y="2104110"/>
          <a:ext cx="9048218" cy="89856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I do not have all the answers</a:t>
          </a:r>
        </a:p>
      </dsp:txBody>
      <dsp:txXfrm>
        <a:off x="43864" y="2147974"/>
        <a:ext cx="8960490" cy="810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8F2C6-D13F-427D-9A0E-14B33A830E53}">
      <dsp:nvSpPr>
        <dsp:cNvPr id="0" name=""/>
        <dsp:cNvSpPr/>
      </dsp:nvSpPr>
      <dsp:spPr>
        <a:xfrm>
          <a:off x="0" y="0"/>
          <a:ext cx="9905999"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546FAC-6086-4777-BDA2-8CC076899656}">
      <dsp:nvSpPr>
        <dsp:cNvPr id="0" name=""/>
        <dsp:cNvSpPr/>
      </dsp:nvSpPr>
      <dsp:spPr>
        <a:xfrm>
          <a:off x="0" y="0"/>
          <a:ext cx="1981199" cy="3541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dirty="0"/>
            <a:t>In </a:t>
          </a:r>
          <a:r>
            <a:rPr lang="en-US" sz="4300" kern="1200" dirty="0">
              <a:solidFill>
                <a:schemeClr val="bg1"/>
              </a:solidFill>
            </a:rPr>
            <a:t>2025</a:t>
          </a:r>
          <a:r>
            <a:rPr lang="en-US" sz="4300" kern="1200" dirty="0"/>
            <a:t> alone, there were…</a:t>
          </a:r>
        </a:p>
      </dsp:txBody>
      <dsp:txXfrm>
        <a:off x="0" y="0"/>
        <a:ext cx="1981199" cy="3541714"/>
      </dsp:txXfrm>
    </dsp:sp>
    <dsp:sp modelId="{DBFAA870-A3BA-4E46-898E-6D5A34F95BBB}">
      <dsp:nvSpPr>
        <dsp:cNvPr id="0" name=""/>
        <dsp:cNvSpPr/>
      </dsp:nvSpPr>
      <dsp:spPr>
        <a:xfrm>
          <a:off x="2129789" y="55339"/>
          <a:ext cx="7776209" cy="1106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21.3 million reports of suspected child exploitation</a:t>
          </a:r>
        </a:p>
      </dsp:txBody>
      <dsp:txXfrm>
        <a:off x="2129789" y="55339"/>
        <a:ext cx="7776209" cy="1106785"/>
      </dsp:txXfrm>
    </dsp:sp>
    <dsp:sp modelId="{091C0410-DD1B-4505-AD0C-1CAD386AADF6}">
      <dsp:nvSpPr>
        <dsp:cNvPr id="0" name=""/>
        <dsp:cNvSpPr/>
      </dsp:nvSpPr>
      <dsp:spPr>
        <a:xfrm>
          <a:off x="1981199" y="1162124"/>
          <a:ext cx="792479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81B29E-4A1F-4B8F-926E-864C356FC1FB}">
      <dsp:nvSpPr>
        <dsp:cNvPr id="0" name=""/>
        <dsp:cNvSpPr/>
      </dsp:nvSpPr>
      <dsp:spPr>
        <a:xfrm>
          <a:off x="2129789" y="1217464"/>
          <a:ext cx="7776209" cy="1106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1.4 million reports of online enticement/sextortion</a:t>
          </a:r>
        </a:p>
      </dsp:txBody>
      <dsp:txXfrm>
        <a:off x="2129789" y="1217464"/>
        <a:ext cx="7776209" cy="1106785"/>
      </dsp:txXfrm>
    </dsp:sp>
    <dsp:sp modelId="{9D469440-DAC3-4F40-B67A-1C182D2D57EB}">
      <dsp:nvSpPr>
        <dsp:cNvPr id="0" name=""/>
        <dsp:cNvSpPr/>
      </dsp:nvSpPr>
      <dsp:spPr>
        <a:xfrm>
          <a:off x="1981199" y="2324249"/>
          <a:ext cx="792479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B8EBC7-4447-4F8E-B9DC-40816ADA2CA2}">
      <dsp:nvSpPr>
        <dsp:cNvPr id="0" name=""/>
        <dsp:cNvSpPr/>
      </dsp:nvSpPr>
      <dsp:spPr>
        <a:xfrm>
          <a:off x="2129789" y="2379589"/>
          <a:ext cx="7776209" cy="1106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Over 400,000 reports involving AI-generated exploitation</a:t>
          </a:r>
        </a:p>
      </dsp:txBody>
      <dsp:txXfrm>
        <a:off x="2129789" y="2379589"/>
        <a:ext cx="7776209" cy="1106785"/>
      </dsp:txXfrm>
    </dsp:sp>
    <dsp:sp modelId="{CFBA10FF-21F5-43AF-8804-46BD7FB86457}">
      <dsp:nvSpPr>
        <dsp:cNvPr id="0" name=""/>
        <dsp:cNvSpPr/>
      </dsp:nvSpPr>
      <dsp:spPr>
        <a:xfrm>
          <a:off x="1981199" y="3486374"/>
          <a:ext cx="792479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45A404-C279-47E7-891B-97BB7FC6F971}">
      <dsp:nvSpPr>
        <dsp:cNvPr id="0" name=""/>
        <dsp:cNvSpPr/>
      </dsp:nvSpPr>
      <dsp:spPr>
        <a:xfrm>
          <a:off x="108988" y="187236"/>
          <a:ext cx="1282574" cy="12825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23BF69-8FB1-447F-BDE8-649A3F6FD657}">
      <dsp:nvSpPr>
        <dsp:cNvPr id="0" name=""/>
        <dsp:cNvSpPr/>
      </dsp:nvSpPr>
      <dsp:spPr>
        <a:xfrm>
          <a:off x="378329" y="456577"/>
          <a:ext cx="743893" cy="7438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B3FE58-F40A-4462-89F2-50F7795D234F}">
      <dsp:nvSpPr>
        <dsp:cNvPr id="0" name=""/>
        <dsp:cNvSpPr/>
      </dsp:nvSpPr>
      <dsp:spPr>
        <a:xfrm>
          <a:off x="1666401" y="187236"/>
          <a:ext cx="3023212" cy="1282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a:t>Connecting</a:t>
          </a:r>
          <a:r>
            <a:rPr lang="en-US" sz="2400" kern="1200"/>
            <a:t> with friends – and strangers</a:t>
          </a:r>
        </a:p>
      </dsp:txBody>
      <dsp:txXfrm>
        <a:off x="1666401" y="187236"/>
        <a:ext cx="3023212" cy="1282574"/>
      </dsp:txXfrm>
    </dsp:sp>
    <dsp:sp modelId="{6F168C93-4D30-4526-95DB-670C10B93F1B}">
      <dsp:nvSpPr>
        <dsp:cNvPr id="0" name=""/>
        <dsp:cNvSpPr/>
      </dsp:nvSpPr>
      <dsp:spPr>
        <a:xfrm>
          <a:off x="5216385" y="187236"/>
          <a:ext cx="1282574" cy="12825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4D97E3-2E1F-4938-B2CD-14B510C3F4F9}">
      <dsp:nvSpPr>
        <dsp:cNvPr id="0" name=""/>
        <dsp:cNvSpPr/>
      </dsp:nvSpPr>
      <dsp:spPr>
        <a:xfrm>
          <a:off x="5485726" y="456577"/>
          <a:ext cx="743893" cy="7438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8CFAD6-A4AB-4AFF-BF1F-BE62DFE4666F}">
      <dsp:nvSpPr>
        <dsp:cNvPr id="0" name=""/>
        <dsp:cNvSpPr/>
      </dsp:nvSpPr>
      <dsp:spPr>
        <a:xfrm>
          <a:off x="6773797" y="187236"/>
          <a:ext cx="3023212" cy="1282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a:t>Downloading</a:t>
          </a:r>
          <a:r>
            <a:rPr lang="en-US" sz="2400" kern="1200"/>
            <a:t> apps and joining new platforms</a:t>
          </a:r>
        </a:p>
      </dsp:txBody>
      <dsp:txXfrm>
        <a:off x="6773797" y="187236"/>
        <a:ext cx="3023212" cy="1282574"/>
      </dsp:txXfrm>
    </dsp:sp>
    <dsp:sp modelId="{786A9D37-751E-4DDE-AE2E-8464FA445AE7}">
      <dsp:nvSpPr>
        <dsp:cNvPr id="0" name=""/>
        <dsp:cNvSpPr/>
      </dsp:nvSpPr>
      <dsp:spPr>
        <a:xfrm>
          <a:off x="108988" y="2071902"/>
          <a:ext cx="1282574" cy="12825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D5B2AF-7B7E-4F9D-ACED-01DFF34B38B3}">
      <dsp:nvSpPr>
        <dsp:cNvPr id="0" name=""/>
        <dsp:cNvSpPr/>
      </dsp:nvSpPr>
      <dsp:spPr>
        <a:xfrm>
          <a:off x="378329" y="2341243"/>
          <a:ext cx="743893" cy="7438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7E5476-5462-4C06-BF22-5518D97D4240}">
      <dsp:nvSpPr>
        <dsp:cNvPr id="0" name=""/>
        <dsp:cNvSpPr/>
      </dsp:nvSpPr>
      <dsp:spPr>
        <a:xfrm>
          <a:off x="1666401" y="2071902"/>
          <a:ext cx="3023212" cy="1282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a:t>Sharing</a:t>
          </a:r>
          <a:r>
            <a:rPr lang="en-US" sz="2400" kern="1200"/>
            <a:t> photos, videos, and other personal details</a:t>
          </a:r>
        </a:p>
      </dsp:txBody>
      <dsp:txXfrm>
        <a:off x="1666401" y="2071902"/>
        <a:ext cx="3023212" cy="1282574"/>
      </dsp:txXfrm>
    </dsp:sp>
    <dsp:sp modelId="{367A7FC9-E308-4407-9B51-34F416229DE4}">
      <dsp:nvSpPr>
        <dsp:cNvPr id="0" name=""/>
        <dsp:cNvSpPr/>
      </dsp:nvSpPr>
      <dsp:spPr>
        <a:xfrm>
          <a:off x="5216385" y="2071902"/>
          <a:ext cx="1282574" cy="12825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8F89F3-DE09-456C-929D-71CC522B0F9D}">
      <dsp:nvSpPr>
        <dsp:cNvPr id="0" name=""/>
        <dsp:cNvSpPr/>
      </dsp:nvSpPr>
      <dsp:spPr>
        <a:xfrm>
          <a:off x="5485726" y="2341243"/>
          <a:ext cx="743893" cy="7438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69D4C3-4B42-4847-B907-9C88BE3B695D}">
      <dsp:nvSpPr>
        <dsp:cNvPr id="0" name=""/>
        <dsp:cNvSpPr/>
      </dsp:nvSpPr>
      <dsp:spPr>
        <a:xfrm>
          <a:off x="6773797" y="2071902"/>
          <a:ext cx="3023212" cy="1282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a:t>Building</a:t>
          </a:r>
          <a:r>
            <a:rPr lang="en-US" sz="2400" kern="1200"/>
            <a:t> a digital identity/footprint earlier and younger</a:t>
          </a:r>
          <a:endParaRPr lang="en-US" sz="2400" kern="1200" dirty="0"/>
        </a:p>
      </dsp:txBody>
      <dsp:txXfrm>
        <a:off x="6773797" y="2071902"/>
        <a:ext cx="3023212" cy="12825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11729-5756-42ED-8A15-BF6B7094FA47}">
      <dsp:nvSpPr>
        <dsp:cNvPr id="0" name=""/>
        <dsp:cNvSpPr/>
      </dsp:nvSpPr>
      <dsp:spPr>
        <a:xfrm>
          <a:off x="1658999" y="674057"/>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FF26DD-A135-4762-B901-68330894C53F}">
      <dsp:nvSpPr>
        <dsp:cNvPr id="0" name=""/>
        <dsp:cNvSpPr/>
      </dsp:nvSpPr>
      <dsp:spPr>
        <a:xfrm>
          <a:off x="254999" y="233179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US" sz="3000" kern="1200" dirty="0"/>
            <a:t>Generative AI</a:t>
          </a:r>
        </a:p>
      </dsp:txBody>
      <dsp:txXfrm>
        <a:off x="254999" y="2331795"/>
        <a:ext cx="4320000" cy="648000"/>
      </dsp:txXfrm>
    </dsp:sp>
    <dsp:sp modelId="{9EF9CF0A-DE65-4197-8692-27A1D3D4E947}">
      <dsp:nvSpPr>
        <dsp:cNvPr id="0" name=""/>
        <dsp:cNvSpPr/>
      </dsp:nvSpPr>
      <dsp:spPr>
        <a:xfrm>
          <a:off x="254999" y="3047580"/>
          <a:ext cx="4320000" cy="1015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Allows a user to create new images, videos, audio and text based on user requests or prompts</a:t>
          </a:r>
        </a:p>
      </dsp:txBody>
      <dsp:txXfrm>
        <a:off x="254999" y="3047580"/>
        <a:ext cx="4320000" cy="1015732"/>
      </dsp:txXfrm>
    </dsp:sp>
    <dsp:sp modelId="{868507B7-30E0-4D09-AE80-1E3677A18BAD}">
      <dsp:nvSpPr>
        <dsp:cNvPr id="0" name=""/>
        <dsp:cNvSpPr/>
      </dsp:nvSpPr>
      <dsp:spPr>
        <a:xfrm>
          <a:off x="6734999" y="674057"/>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7E456B-B171-4FA5-B946-CDA6765E039E}">
      <dsp:nvSpPr>
        <dsp:cNvPr id="0" name=""/>
        <dsp:cNvSpPr/>
      </dsp:nvSpPr>
      <dsp:spPr>
        <a:xfrm>
          <a:off x="5330999" y="233179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ct val="35000"/>
            </a:spcAft>
            <a:buNone/>
            <a:defRPr b="1"/>
          </a:pPr>
          <a:r>
            <a:rPr lang="en-US" sz="3000" kern="1200" dirty="0"/>
            <a:t>AI Chatbots &amp; Companions</a:t>
          </a:r>
        </a:p>
      </dsp:txBody>
      <dsp:txXfrm>
        <a:off x="5330999" y="2331795"/>
        <a:ext cx="4320000" cy="648000"/>
      </dsp:txXfrm>
    </dsp:sp>
    <dsp:sp modelId="{65743C57-1655-4AC5-9934-F231E63341A1}">
      <dsp:nvSpPr>
        <dsp:cNvPr id="0" name=""/>
        <dsp:cNvSpPr/>
      </dsp:nvSpPr>
      <dsp:spPr>
        <a:xfrm>
          <a:off x="5330999" y="3047580"/>
          <a:ext cx="4320000" cy="1015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Computer program designed to simulate conversation with human users, especially over the internet</a:t>
          </a:r>
        </a:p>
      </dsp:txBody>
      <dsp:txXfrm>
        <a:off x="5330999" y="3047580"/>
        <a:ext cx="4320000" cy="10157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24B22-B878-48CF-B1B1-030738469D81}">
      <dsp:nvSpPr>
        <dsp:cNvPr id="0" name=""/>
        <dsp:cNvSpPr/>
      </dsp:nvSpPr>
      <dsp:spPr>
        <a:xfrm>
          <a:off x="735913" y="8525"/>
          <a:ext cx="1049378" cy="10493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8FB37E-3711-4D08-B196-30978BCD7096}">
      <dsp:nvSpPr>
        <dsp:cNvPr id="0" name=""/>
        <dsp:cNvSpPr/>
      </dsp:nvSpPr>
      <dsp:spPr>
        <a:xfrm>
          <a:off x="956282" y="228894"/>
          <a:ext cx="608639" cy="6086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BFE0F5-037D-4F70-B0C0-A8F39264E8D9}">
      <dsp:nvSpPr>
        <dsp:cNvPr id="0" name=""/>
        <dsp:cNvSpPr/>
      </dsp:nvSpPr>
      <dsp:spPr>
        <a:xfrm>
          <a:off x="1920233" y="8525"/>
          <a:ext cx="3383276" cy="1049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SETUP: Devices/Account/Passwords</a:t>
          </a:r>
        </a:p>
      </dsp:txBody>
      <dsp:txXfrm>
        <a:off x="1920233" y="8525"/>
        <a:ext cx="3383276" cy="1049378"/>
      </dsp:txXfrm>
    </dsp:sp>
    <dsp:sp modelId="{E06DDB2D-AF4E-4FB3-A68C-F9D184909E80}">
      <dsp:nvSpPr>
        <dsp:cNvPr id="0" name=""/>
        <dsp:cNvSpPr/>
      </dsp:nvSpPr>
      <dsp:spPr>
        <a:xfrm>
          <a:off x="5474182" y="8525"/>
          <a:ext cx="1049378" cy="10493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8EB021-C53C-418A-8A78-3C0C4EC76A0D}">
      <dsp:nvSpPr>
        <dsp:cNvPr id="0" name=""/>
        <dsp:cNvSpPr/>
      </dsp:nvSpPr>
      <dsp:spPr>
        <a:xfrm>
          <a:off x="5674779" y="228894"/>
          <a:ext cx="608639" cy="6086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B6D63A-5422-463B-9BEC-89F881F19419}">
      <dsp:nvSpPr>
        <dsp:cNvPr id="0" name=""/>
        <dsp:cNvSpPr/>
      </dsp:nvSpPr>
      <dsp:spPr>
        <a:xfrm>
          <a:off x="6604808" y="8525"/>
          <a:ext cx="4023353" cy="1049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MONITOR: </a:t>
          </a:r>
        </a:p>
        <a:p>
          <a:pPr marL="0" lvl="0" indent="0" algn="l" defTabSz="1066800">
            <a:lnSpc>
              <a:spcPct val="100000"/>
            </a:lnSpc>
            <a:spcBef>
              <a:spcPct val="0"/>
            </a:spcBef>
            <a:spcAft>
              <a:spcPct val="35000"/>
            </a:spcAft>
            <a:buNone/>
          </a:pPr>
          <a:r>
            <a:rPr lang="en-US" sz="2400" kern="1200" dirty="0"/>
            <a:t>Online Use/Connections/Friends</a:t>
          </a:r>
        </a:p>
      </dsp:txBody>
      <dsp:txXfrm>
        <a:off x="6604808" y="8525"/>
        <a:ext cx="4023353" cy="1049378"/>
      </dsp:txXfrm>
    </dsp:sp>
    <dsp:sp modelId="{12E1BDCF-12A7-46D4-9283-9514E73E445A}">
      <dsp:nvSpPr>
        <dsp:cNvPr id="0" name=""/>
        <dsp:cNvSpPr/>
      </dsp:nvSpPr>
      <dsp:spPr>
        <a:xfrm>
          <a:off x="735913" y="1873178"/>
          <a:ext cx="1049378" cy="10493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630540-65C8-4824-B8AA-6CF02BC60B4D}">
      <dsp:nvSpPr>
        <dsp:cNvPr id="0" name=""/>
        <dsp:cNvSpPr/>
      </dsp:nvSpPr>
      <dsp:spPr>
        <a:xfrm>
          <a:off x="956282" y="2093548"/>
          <a:ext cx="608639" cy="6086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8E2467-5258-477C-93EE-391474834A22}">
      <dsp:nvSpPr>
        <dsp:cNvPr id="0" name=""/>
        <dsp:cNvSpPr/>
      </dsp:nvSpPr>
      <dsp:spPr>
        <a:xfrm>
          <a:off x="1920245" y="1873178"/>
          <a:ext cx="3200408" cy="1049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APPROVE: Apps/Games/Friends</a:t>
          </a:r>
        </a:p>
      </dsp:txBody>
      <dsp:txXfrm>
        <a:off x="1920245" y="1873178"/>
        <a:ext cx="3200408" cy="1049378"/>
      </dsp:txXfrm>
    </dsp:sp>
    <dsp:sp modelId="{16C7DD2B-2A48-4B34-89AC-B23A301BAC63}">
      <dsp:nvSpPr>
        <dsp:cNvPr id="0" name=""/>
        <dsp:cNvSpPr/>
      </dsp:nvSpPr>
      <dsp:spPr>
        <a:xfrm>
          <a:off x="5504308" y="1873178"/>
          <a:ext cx="1049378" cy="10493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0B77D9-806B-497F-A1EC-0079421F481B}">
      <dsp:nvSpPr>
        <dsp:cNvPr id="0" name=""/>
        <dsp:cNvSpPr/>
      </dsp:nvSpPr>
      <dsp:spPr>
        <a:xfrm>
          <a:off x="5724762" y="2093548"/>
          <a:ext cx="608639" cy="6086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E68E37-0345-4517-966D-DA31B6EDBFB4}">
      <dsp:nvSpPr>
        <dsp:cNvPr id="0" name=""/>
        <dsp:cNvSpPr/>
      </dsp:nvSpPr>
      <dsp:spPr>
        <a:xfrm>
          <a:off x="6719680" y="1873178"/>
          <a:ext cx="2473535" cy="1049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RESTRICT: Content/Permissions</a:t>
          </a:r>
        </a:p>
      </dsp:txBody>
      <dsp:txXfrm>
        <a:off x="6719680" y="1873178"/>
        <a:ext cx="2473535" cy="1049378"/>
      </dsp:txXfrm>
    </dsp:sp>
    <dsp:sp modelId="{1C75E2BB-D40E-48E5-814D-E621E71C5B54}">
      <dsp:nvSpPr>
        <dsp:cNvPr id="0" name=""/>
        <dsp:cNvSpPr/>
      </dsp:nvSpPr>
      <dsp:spPr>
        <a:xfrm>
          <a:off x="2451594" y="3483305"/>
          <a:ext cx="1049378" cy="104937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2844CC-E80C-4CF7-A2DF-FB7FA328A6A5}">
      <dsp:nvSpPr>
        <dsp:cNvPr id="0" name=""/>
        <dsp:cNvSpPr/>
      </dsp:nvSpPr>
      <dsp:spPr>
        <a:xfrm>
          <a:off x="2671958" y="3703674"/>
          <a:ext cx="608639" cy="6086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9622A9-59EC-4033-A1BA-E74FDBFFA4B1}">
      <dsp:nvSpPr>
        <dsp:cNvPr id="0" name=""/>
        <dsp:cNvSpPr/>
      </dsp:nvSpPr>
      <dsp:spPr>
        <a:xfrm>
          <a:off x="3774184" y="3474721"/>
          <a:ext cx="4206246" cy="10493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TALK: Have the hard/uncomfortable conversations </a:t>
          </a:r>
          <a:r>
            <a:rPr lang="en-US" sz="2400" b="1" kern="1200" dirty="0"/>
            <a:t>before</a:t>
          </a:r>
          <a:r>
            <a:rPr lang="en-US" sz="2400" kern="1200" dirty="0"/>
            <a:t> it becomes a problem</a:t>
          </a:r>
        </a:p>
      </dsp:txBody>
      <dsp:txXfrm>
        <a:off x="3774184" y="3474721"/>
        <a:ext cx="4206246" cy="10493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8B8FB-421B-4E54-A5D2-08FA88B9C751}">
      <dsp:nvSpPr>
        <dsp:cNvPr id="0" name=""/>
        <dsp:cNvSpPr/>
      </dsp:nvSpPr>
      <dsp:spPr>
        <a:xfrm>
          <a:off x="0" y="0"/>
          <a:ext cx="3095624" cy="3142721"/>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47" tIns="330200" rIns="241347" bIns="330200" numCol="1" spcCol="1270" anchor="t" anchorCtr="0">
          <a:noAutofit/>
        </a:bodyPr>
        <a:lstStyle/>
        <a:p>
          <a:pPr marL="0" lvl="0" indent="0" algn="ctr" defTabSz="1066800">
            <a:lnSpc>
              <a:spcPct val="90000"/>
            </a:lnSpc>
            <a:spcBef>
              <a:spcPct val="0"/>
            </a:spcBef>
            <a:spcAft>
              <a:spcPct val="35000"/>
            </a:spcAft>
            <a:buNone/>
          </a:pPr>
          <a:r>
            <a:rPr lang="en-US" sz="2400" kern="1200" dirty="0"/>
            <a:t>Make it safe for your child to tell you </a:t>
          </a:r>
          <a:r>
            <a:rPr lang="en-US" sz="2400" b="1" u="sng" kern="1200" dirty="0"/>
            <a:t>anything</a:t>
          </a:r>
          <a:endParaRPr lang="en-US" sz="2400" kern="1200" dirty="0"/>
        </a:p>
      </dsp:txBody>
      <dsp:txXfrm>
        <a:off x="0" y="1194233"/>
        <a:ext cx="3095624" cy="1885632"/>
      </dsp:txXfrm>
    </dsp:sp>
    <dsp:sp modelId="{A5F47D3C-6A91-4760-A01C-460CF6B65B63}">
      <dsp:nvSpPr>
        <dsp:cNvPr id="0" name=""/>
        <dsp:cNvSpPr/>
      </dsp:nvSpPr>
      <dsp:spPr>
        <a:xfrm>
          <a:off x="1076404" y="314272"/>
          <a:ext cx="942816" cy="942816"/>
        </a:xfrm>
        <a:prstGeom prst="ellipse">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w="9525" cap="flat" cmpd="sng" algn="ctr">
          <a:solidFill>
            <a:schemeClr val="dk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3506" tIns="12700" rIns="73506"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endParaRPr lang="en-US" sz="4800" kern="1200" dirty="0"/>
        </a:p>
      </dsp:txBody>
      <dsp:txXfrm>
        <a:off x="1214476" y="452344"/>
        <a:ext cx="666672" cy="666672"/>
      </dsp:txXfrm>
    </dsp:sp>
    <dsp:sp modelId="{9E6E1B5C-3E1C-48C0-BC1E-6EF578F7ACD8}">
      <dsp:nvSpPr>
        <dsp:cNvPr id="0" name=""/>
        <dsp:cNvSpPr/>
      </dsp:nvSpPr>
      <dsp:spPr>
        <a:xfrm>
          <a:off x="0" y="3142649"/>
          <a:ext cx="3095624" cy="72"/>
        </a:xfrm>
        <a:prstGeom prst="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w="9525" cap="flat" cmpd="sng" algn="ctr">
          <a:solidFill>
            <a:schemeClr val="dk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CB4401C2-EAC1-4699-92E5-148B1E30B832}">
      <dsp:nvSpPr>
        <dsp:cNvPr id="0" name=""/>
        <dsp:cNvSpPr/>
      </dsp:nvSpPr>
      <dsp:spPr>
        <a:xfrm>
          <a:off x="3405187" y="0"/>
          <a:ext cx="3095624" cy="3142721"/>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47" tIns="330200" rIns="241347" bIns="330200" numCol="1" spcCol="1270" anchor="t" anchorCtr="0">
          <a:noAutofit/>
        </a:bodyPr>
        <a:lstStyle/>
        <a:p>
          <a:pPr marL="0" lvl="0" indent="0" algn="ctr" defTabSz="1066800">
            <a:lnSpc>
              <a:spcPct val="90000"/>
            </a:lnSpc>
            <a:spcBef>
              <a:spcPct val="0"/>
            </a:spcBef>
            <a:spcAft>
              <a:spcPct val="35000"/>
            </a:spcAft>
            <a:buNone/>
          </a:pPr>
          <a:r>
            <a:rPr lang="en-US" sz="2400" b="1" u="sng" kern="1200" dirty="0"/>
            <a:t>Stay calm </a:t>
          </a:r>
          <a:r>
            <a:rPr lang="en-US" sz="2400" kern="1200" dirty="0"/>
            <a:t>– even if what they share is serious</a:t>
          </a:r>
        </a:p>
      </dsp:txBody>
      <dsp:txXfrm>
        <a:off x="3405187" y="1194233"/>
        <a:ext cx="3095624" cy="1885632"/>
      </dsp:txXfrm>
    </dsp:sp>
    <dsp:sp modelId="{975FDEC8-A6DA-4EA8-94AC-907EFCC628C5}">
      <dsp:nvSpPr>
        <dsp:cNvPr id="0" name=""/>
        <dsp:cNvSpPr/>
      </dsp:nvSpPr>
      <dsp:spPr>
        <a:xfrm>
          <a:off x="4481591" y="314272"/>
          <a:ext cx="942816" cy="942816"/>
        </a:xfrm>
        <a:prstGeom prst="ellipse">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w="9525" cap="flat" cmpd="sng" algn="ctr">
          <a:solidFill>
            <a:schemeClr val="dk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3506" tIns="12700" rIns="73506"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619663" y="452344"/>
        <a:ext cx="666672" cy="666672"/>
      </dsp:txXfrm>
    </dsp:sp>
    <dsp:sp modelId="{842C7076-106A-4EBE-9455-878B1AB74BE0}">
      <dsp:nvSpPr>
        <dsp:cNvPr id="0" name=""/>
        <dsp:cNvSpPr/>
      </dsp:nvSpPr>
      <dsp:spPr>
        <a:xfrm>
          <a:off x="3405187" y="3142649"/>
          <a:ext cx="3095624" cy="72"/>
        </a:xfrm>
        <a:prstGeom prst="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w="9525" cap="flat" cmpd="sng" algn="ctr">
          <a:solidFill>
            <a:schemeClr val="dk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C941CBA1-F9CF-47C8-8598-6B96394C0DC0}">
      <dsp:nvSpPr>
        <dsp:cNvPr id="0" name=""/>
        <dsp:cNvSpPr/>
      </dsp:nvSpPr>
      <dsp:spPr>
        <a:xfrm>
          <a:off x="6810374" y="0"/>
          <a:ext cx="3095624" cy="3142721"/>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47" tIns="330200" rIns="241347" bIns="330200" numCol="1" spcCol="1270" anchor="t" anchorCtr="0">
          <a:noAutofit/>
        </a:bodyPr>
        <a:lstStyle/>
        <a:p>
          <a:pPr marL="0" lvl="0" indent="0" algn="ctr" defTabSz="1066800">
            <a:lnSpc>
              <a:spcPct val="90000"/>
            </a:lnSpc>
            <a:spcBef>
              <a:spcPct val="0"/>
            </a:spcBef>
            <a:spcAft>
              <a:spcPct val="35000"/>
            </a:spcAft>
            <a:buNone/>
          </a:pPr>
          <a:r>
            <a:rPr lang="en-US" sz="2400" kern="1200" dirty="0"/>
            <a:t>Check in </a:t>
          </a:r>
          <a:r>
            <a:rPr lang="en-US" sz="2400" b="1" u="sng" kern="1200" dirty="0"/>
            <a:t>regularly</a:t>
          </a:r>
          <a:r>
            <a:rPr lang="en-US" sz="2400" kern="1200" dirty="0"/>
            <a:t>, don’t wait for something to feel wrong</a:t>
          </a:r>
        </a:p>
      </dsp:txBody>
      <dsp:txXfrm>
        <a:off x="6810374" y="1194233"/>
        <a:ext cx="3095624" cy="1885632"/>
      </dsp:txXfrm>
    </dsp:sp>
    <dsp:sp modelId="{5B5D7A25-B173-439A-97DC-D6F8F327B5FE}">
      <dsp:nvSpPr>
        <dsp:cNvPr id="0" name=""/>
        <dsp:cNvSpPr/>
      </dsp:nvSpPr>
      <dsp:spPr>
        <a:xfrm>
          <a:off x="7886779" y="314272"/>
          <a:ext cx="942816" cy="942816"/>
        </a:xfrm>
        <a:prstGeom prst="ellipse">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w="9525" cap="flat" cmpd="sng" algn="ctr">
          <a:solidFill>
            <a:schemeClr val="dk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73506" tIns="12700" rIns="73506"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024851" y="452344"/>
        <a:ext cx="666672" cy="666672"/>
      </dsp:txXfrm>
    </dsp:sp>
    <dsp:sp modelId="{FBF25DFC-593C-4F10-A2BB-DA3A3383F7C4}">
      <dsp:nvSpPr>
        <dsp:cNvPr id="0" name=""/>
        <dsp:cNvSpPr/>
      </dsp:nvSpPr>
      <dsp:spPr>
        <a:xfrm>
          <a:off x="6810374" y="3142649"/>
          <a:ext cx="3095624" cy="72"/>
        </a:xfrm>
        <a:prstGeom prst="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w="9525" cap="flat" cmpd="sng" algn="ctr">
          <a:solidFill>
            <a:schemeClr val="dk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D205B-22DF-451A-9604-2158BFCDC263}"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86BE1D-A339-4127-85D8-2AD40EB5AA05}" type="slidenum">
              <a:rPr lang="en-US" smtClean="0"/>
              <a:t>‹#›</a:t>
            </a:fld>
            <a:endParaRPr lang="en-US"/>
          </a:p>
        </p:txBody>
      </p:sp>
    </p:spTree>
    <p:extLst>
      <p:ext uri="{BB962C8B-B14F-4D97-AF65-F5344CB8AC3E}">
        <p14:creationId xmlns:p14="http://schemas.microsoft.com/office/powerpoint/2010/main" val="3554739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I’ve had the opportunity to work with children and families as they deal with some of the darkest moments they’ll ever have to deal with: when their child has become a victim of exploitation. I rarely deal with cases involving “hands on offenders” because of how the federal laws are written. Typically, federal prosecutors are only able to get involved when there is an “interstate nexus”, usually the use of the internet. </a:t>
            </a:r>
          </a:p>
          <a:p>
            <a:endParaRPr lang="en-US" dirty="0"/>
          </a:p>
          <a:p>
            <a:r>
              <a:rPr lang="en-US" dirty="0"/>
              <a:t>In my roles, I’ve had the opportunity to attend conferences and trainings to better understand how these crimes happen and how we can work together to try to prevent them from happening in the first place. While I love what I do and take pride in prosecuting these cases to the fullest extent possible, we simply cannot prosecute our way out of this problem. Because by the time someone like me gets involved, it’s often too late. It takes every single one of us coming together, like we are tonight, to protect our children, our families and ourselves from online threats. </a:t>
            </a:r>
          </a:p>
          <a:p>
            <a:endParaRPr lang="en-US" dirty="0"/>
          </a:p>
          <a:p>
            <a:r>
              <a:rPr lang="en-US" dirty="0"/>
              <a:t>My why/how. People often ask me “how can you work on those kinds of cases?” And my answer has always been the same. I never thought I’d work these kinds of cases. Starting out as a prosecutor, I had no desire to be a SVU prosecutor. But then I had kids. Working these cases, I’m able to help families but I’m also able to learn how to better protect my own family.</a:t>
            </a:r>
          </a:p>
        </p:txBody>
      </p:sp>
      <p:sp>
        <p:nvSpPr>
          <p:cNvPr id="4" name="Slide Number Placeholder 3"/>
          <p:cNvSpPr>
            <a:spLocks noGrp="1"/>
          </p:cNvSpPr>
          <p:nvPr>
            <p:ph type="sldNum" sz="quarter" idx="5"/>
          </p:nvPr>
        </p:nvSpPr>
        <p:spPr/>
        <p:txBody>
          <a:bodyPr/>
          <a:lstStyle/>
          <a:p>
            <a:fld id="{6186BE1D-A339-4127-85D8-2AD40EB5AA05}" type="slidenum">
              <a:rPr lang="en-US" smtClean="0"/>
              <a:t>1</a:t>
            </a:fld>
            <a:endParaRPr lang="en-US"/>
          </a:p>
        </p:txBody>
      </p:sp>
    </p:spTree>
    <p:extLst>
      <p:ext uri="{BB962C8B-B14F-4D97-AF65-F5344CB8AC3E}">
        <p14:creationId xmlns:p14="http://schemas.microsoft.com/office/powerpoint/2010/main" val="2344990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live in a world today where the demand for instant access to information has us glued to devices and screens. The modern iPhone is tens of thousands of times faster, has millions of times more memory and storage, and costs a fraction of what the earliest personal computers cost. All while fitting into your pocket. </a:t>
            </a:r>
          </a:p>
          <a:p>
            <a:endParaRPr lang="en-US" dirty="0"/>
          </a:p>
          <a:p>
            <a:r>
              <a:rPr lang="en-US" dirty="0"/>
              <a:t>But with great power comes great responsibility (Spiderman fans?!). As a society, we have focused so much on making the latest and greatest product that we’ve overlooked vital safety guardrails, especially for children and teens. This has led to increased levels of anxiety and depression among our youth, adults and parents becoming addicted to their devices and online presence (doomscrolling) and a breakdown of normal face-to-face relationships (even at home).</a:t>
            </a:r>
          </a:p>
          <a:p>
            <a:endParaRPr lang="en-US" dirty="0"/>
          </a:p>
          <a:p>
            <a:r>
              <a:rPr lang="en-US" dirty="0"/>
              <a:t>That’s why we’re all here tonight. If tonight helps just one student/parent/family, then we’ve done our job. </a:t>
            </a:r>
          </a:p>
          <a:p>
            <a:endParaRPr lang="en-US" dirty="0"/>
          </a:p>
          <a:p>
            <a:r>
              <a:rPr lang="en-US" dirty="0"/>
              <a:t>Tonight, we’re going to touch on some of the big areas of concern surrounding the use of technology but we are only just scratching the surface. Tonight is just the first step in an ongoing process. You’re going to hear me refer to a lot of different resources tonight and we’ve compiled many of them that will be available to you online. First portion is going to be information heavy (data, stats, etc.); but bear with me, after a short break we’ll dive into some of the tools that already exist to help prevent harm so you can hopefully avoid having to deal with people like me (at least in a professional setting). </a:t>
            </a:r>
          </a:p>
        </p:txBody>
      </p:sp>
      <p:sp>
        <p:nvSpPr>
          <p:cNvPr id="4" name="Slide Number Placeholder 3"/>
          <p:cNvSpPr>
            <a:spLocks noGrp="1"/>
          </p:cNvSpPr>
          <p:nvPr>
            <p:ph type="sldNum" sz="quarter" idx="5"/>
          </p:nvPr>
        </p:nvSpPr>
        <p:spPr/>
        <p:txBody>
          <a:bodyPr/>
          <a:lstStyle/>
          <a:p>
            <a:fld id="{6186BE1D-A339-4127-85D8-2AD40EB5AA05}" type="slidenum">
              <a:rPr lang="en-US" smtClean="0"/>
              <a:t>2</a:t>
            </a:fld>
            <a:endParaRPr lang="en-US"/>
          </a:p>
        </p:txBody>
      </p:sp>
    </p:spTree>
    <p:extLst>
      <p:ext uri="{BB962C8B-B14F-4D97-AF65-F5344CB8AC3E}">
        <p14:creationId xmlns:p14="http://schemas.microsoft.com/office/powerpoint/2010/main" val="3078438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Tonight I’m a father, uncle, brother, and son who just happens to have access to some information that can help. </a:t>
            </a:r>
          </a:p>
          <a:p>
            <a:pPr marL="171450" indent="-171450">
              <a:buFontTx/>
              <a:buChar char="-"/>
            </a:pPr>
            <a:r>
              <a:rPr lang="en-US" dirty="0"/>
              <a:t>I’ll say this numerous times tonight, but there is no magic button when it comes to dealing with technology in your family. Everything I talk about tonight are tips and advice that have been successful for others but you need to make decisions as a family to figure out what works best for you. </a:t>
            </a:r>
          </a:p>
          <a:p>
            <a:pPr marL="171450" indent="-171450">
              <a:buFontTx/>
              <a:buChar char="-"/>
            </a:pPr>
            <a:r>
              <a:rPr lang="en-US" dirty="0"/>
              <a:t>My wife can testify to the 3</a:t>
            </a:r>
            <a:r>
              <a:rPr lang="en-US" baseline="30000" dirty="0"/>
              <a:t>rd</a:t>
            </a:r>
            <a:r>
              <a:rPr lang="en-US" dirty="0"/>
              <a:t> point.</a:t>
            </a:r>
          </a:p>
          <a:p>
            <a:endParaRPr lang="en-US" dirty="0"/>
          </a:p>
          <a:p>
            <a:r>
              <a:rPr lang="en-US" dirty="0"/>
              <a:t>Ground rules:</a:t>
            </a:r>
          </a:p>
          <a:p>
            <a:pPr marL="171450" indent="-171450">
              <a:buFontTx/>
              <a:buChar char="-"/>
            </a:pPr>
            <a:r>
              <a:rPr lang="en-US" dirty="0"/>
              <a:t>This is a judgment free zone, we’re all here for the same reason: protect our students (and ourselves) online</a:t>
            </a:r>
          </a:p>
          <a:p>
            <a:pPr marL="171450" indent="-171450">
              <a:buFontTx/>
              <a:buChar char="-"/>
            </a:pPr>
            <a:r>
              <a:rPr lang="en-US" dirty="0"/>
              <a:t>I’m going to be as open and honest with you as I can be</a:t>
            </a:r>
          </a:p>
          <a:p>
            <a:pPr marL="171450" indent="-171450">
              <a:buFontTx/>
              <a:buChar char="-"/>
            </a:pPr>
            <a:r>
              <a:rPr lang="en-US" dirty="0"/>
              <a:t>Be honest during audience participation</a:t>
            </a:r>
          </a:p>
          <a:p>
            <a:pPr marL="171450" indent="-171450">
              <a:buFontTx/>
              <a:buChar char="-"/>
            </a:pPr>
            <a:r>
              <a:rPr lang="en-US" dirty="0"/>
              <a:t>We’re going to be talking about some heavy stuff tonight. If you or someone you know is going through something related to this, please reach out (to parents, pastors, teachers, me, etc.). Because…</a:t>
            </a:r>
          </a:p>
        </p:txBody>
      </p:sp>
      <p:sp>
        <p:nvSpPr>
          <p:cNvPr id="4" name="Slide Number Placeholder 3"/>
          <p:cNvSpPr>
            <a:spLocks noGrp="1"/>
          </p:cNvSpPr>
          <p:nvPr>
            <p:ph type="sldNum" sz="quarter" idx="5"/>
          </p:nvPr>
        </p:nvSpPr>
        <p:spPr/>
        <p:txBody>
          <a:bodyPr/>
          <a:lstStyle/>
          <a:p>
            <a:fld id="{6186BE1D-A339-4127-85D8-2AD40EB5AA05}" type="slidenum">
              <a:rPr lang="en-US" smtClean="0"/>
              <a:t>3</a:t>
            </a:fld>
            <a:endParaRPr lang="en-US"/>
          </a:p>
        </p:txBody>
      </p:sp>
    </p:spTree>
    <p:extLst>
      <p:ext uri="{BB962C8B-B14F-4D97-AF65-F5344CB8AC3E}">
        <p14:creationId xmlns:p14="http://schemas.microsoft.com/office/powerpoint/2010/main" val="3960654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the audience:</a:t>
            </a:r>
          </a:p>
          <a:p>
            <a:pPr marL="171450" indent="-171450">
              <a:buFontTx/>
              <a:buChar char="-"/>
            </a:pPr>
            <a:r>
              <a:rPr lang="en-US" dirty="0"/>
              <a:t>Parents, what do your children do most online?</a:t>
            </a:r>
          </a:p>
          <a:p>
            <a:pPr marL="171450" indent="-171450">
              <a:buFontTx/>
              <a:buChar char="-"/>
            </a:pPr>
            <a:r>
              <a:rPr lang="en-US" dirty="0"/>
              <a:t>Students, what do your parents do most online?</a:t>
            </a:r>
          </a:p>
          <a:p>
            <a:pPr marL="171450" indent="-171450">
              <a:buFontTx/>
              <a:buChar char="-"/>
            </a:pPr>
            <a:r>
              <a:rPr lang="en-US" dirty="0"/>
              <a:t>Show of hands, who uses:</a:t>
            </a:r>
          </a:p>
          <a:p>
            <a:pPr marL="628650" lvl="1" indent="-171450">
              <a:buFontTx/>
              <a:buChar char="-"/>
            </a:pPr>
            <a:r>
              <a:rPr lang="en-US" dirty="0"/>
              <a:t>Instagram?</a:t>
            </a:r>
          </a:p>
          <a:p>
            <a:pPr marL="628650" lvl="1" indent="-171450">
              <a:buFontTx/>
              <a:buChar char="-"/>
            </a:pPr>
            <a:r>
              <a:rPr lang="en-US" dirty="0"/>
              <a:t>Facebook?</a:t>
            </a:r>
          </a:p>
          <a:p>
            <a:pPr marL="628650" lvl="1" indent="-171450">
              <a:buFontTx/>
              <a:buChar char="-"/>
            </a:pPr>
            <a:r>
              <a:rPr lang="en-US" dirty="0"/>
              <a:t>TikTok?</a:t>
            </a:r>
          </a:p>
          <a:p>
            <a:pPr marL="628650" lvl="1" indent="-171450">
              <a:buFontTx/>
              <a:buChar char="-"/>
            </a:pPr>
            <a:r>
              <a:rPr lang="en-US" dirty="0"/>
              <a:t>Snapchat?</a:t>
            </a:r>
          </a:p>
          <a:p>
            <a:pPr marL="628650" lvl="1" indent="-171450">
              <a:buFontTx/>
              <a:buChar char="-"/>
            </a:pPr>
            <a:r>
              <a:rPr lang="en-US" dirty="0"/>
              <a:t>Kik?</a:t>
            </a:r>
          </a:p>
          <a:p>
            <a:pPr marL="628650" lvl="1" indent="-171450">
              <a:buFontTx/>
              <a:buChar char="-"/>
            </a:pPr>
            <a:r>
              <a:rPr lang="en-US" dirty="0"/>
              <a:t>Discord?</a:t>
            </a:r>
          </a:p>
          <a:p>
            <a:pPr marL="628650" lvl="1" indent="-171450">
              <a:buFontTx/>
              <a:buChar char="-"/>
            </a:pPr>
            <a:r>
              <a:rPr lang="en-US" dirty="0"/>
              <a:t>YouTube?</a:t>
            </a:r>
          </a:p>
          <a:p>
            <a:pPr marL="628650" lvl="1" indent="-171450">
              <a:buFontTx/>
              <a:buChar char="-"/>
            </a:pPr>
            <a:r>
              <a:rPr lang="en-US" dirty="0"/>
              <a:t>Minecraft?</a:t>
            </a:r>
          </a:p>
          <a:p>
            <a:pPr marL="628650" lvl="1" indent="-171450">
              <a:buFontTx/>
              <a:buChar char="-"/>
            </a:pPr>
            <a:r>
              <a:rPr lang="en-US" dirty="0"/>
              <a:t>Roblox?</a:t>
            </a:r>
          </a:p>
        </p:txBody>
      </p:sp>
      <p:sp>
        <p:nvSpPr>
          <p:cNvPr id="4" name="Slide Number Placeholder 3"/>
          <p:cNvSpPr>
            <a:spLocks noGrp="1"/>
          </p:cNvSpPr>
          <p:nvPr>
            <p:ph type="sldNum" sz="quarter" idx="5"/>
          </p:nvPr>
        </p:nvSpPr>
        <p:spPr/>
        <p:txBody>
          <a:bodyPr/>
          <a:lstStyle/>
          <a:p>
            <a:fld id="{6186BE1D-A339-4127-85D8-2AD40EB5AA05}" type="slidenum">
              <a:rPr lang="en-US" smtClean="0"/>
              <a:t>4</a:t>
            </a:fld>
            <a:endParaRPr lang="en-US"/>
          </a:p>
        </p:txBody>
      </p:sp>
    </p:spTree>
    <p:extLst>
      <p:ext uri="{BB962C8B-B14F-4D97-AF65-F5344CB8AC3E}">
        <p14:creationId xmlns:p14="http://schemas.microsoft.com/office/powerpoint/2010/main" val="1526020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National Center for Missing and Exploited Children (NCMEC) is a non-profit organization that was founded in 1984 by John and Reve Walsh and several other child advocates after the kidnapping and murder of their son Adam. Today, NCMEC </a:t>
            </a:r>
            <a:r>
              <a:rPr lang="en-US" sz="1200" b="0" i="0" kern="1200" dirty="0">
                <a:solidFill>
                  <a:schemeClr val="tx1"/>
                </a:solidFill>
                <a:effectLst/>
                <a:latin typeface="+mn-lt"/>
                <a:ea typeface="+mn-ea"/>
                <a:cs typeface="+mn-cs"/>
              </a:rPr>
              <a:t>serves as the national clearinghouse and provides a coordinated, national response to problems relating to missing and exploited children. </a:t>
            </a:r>
          </a:p>
          <a:p>
            <a:pPr marL="171450" indent="-171450">
              <a:buFontTx/>
              <a:buChar char="-"/>
            </a:pPr>
            <a:r>
              <a:rPr lang="en-US" sz="1200" b="0" i="0" kern="1200" dirty="0">
                <a:solidFill>
                  <a:schemeClr val="tx1"/>
                </a:solidFill>
                <a:effectLst/>
                <a:latin typeface="+mn-lt"/>
                <a:ea typeface="+mn-ea"/>
                <a:cs typeface="+mn-cs"/>
              </a:rPr>
              <a:t>In 1998, NCMEC created the </a:t>
            </a:r>
            <a:r>
              <a:rPr lang="en-US" sz="1200" b="0" i="0" kern="1200" dirty="0" err="1">
                <a:solidFill>
                  <a:schemeClr val="tx1"/>
                </a:solidFill>
                <a:effectLst/>
                <a:latin typeface="+mn-lt"/>
                <a:ea typeface="+mn-ea"/>
                <a:cs typeface="+mn-cs"/>
              </a:rPr>
              <a:t>CyberTipline</a:t>
            </a:r>
            <a:r>
              <a:rPr lang="en-US" sz="1200" b="0" i="0" kern="1200" dirty="0">
                <a:solidFill>
                  <a:schemeClr val="tx1"/>
                </a:solidFill>
                <a:effectLst/>
                <a:latin typeface="+mn-lt"/>
                <a:ea typeface="+mn-ea"/>
                <a:cs typeface="+mn-cs"/>
              </a:rPr>
              <a:t>. The </a:t>
            </a:r>
            <a:r>
              <a:rPr lang="en-US" sz="1200" b="0" i="0" kern="1200" dirty="0" err="1">
                <a:solidFill>
                  <a:schemeClr val="tx1"/>
                </a:solidFill>
                <a:effectLst/>
                <a:latin typeface="+mn-lt"/>
                <a:ea typeface="+mn-ea"/>
                <a:cs typeface="+mn-cs"/>
              </a:rPr>
              <a:t>CyberTipline</a:t>
            </a:r>
            <a:r>
              <a:rPr lang="en-US" sz="1200" b="0" i="0" kern="1200" dirty="0">
                <a:solidFill>
                  <a:schemeClr val="tx1"/>
                </a:solidFill>
                <a:effectLst/>
                <a:latin typeface="+mn-lt"/>
                <a:ea typeface="+mn-ea"/>
                <a:cs typeface="+mn-cs"/>
              </a:rPr>
              <a:t> provides an online mechanism for members of the public and electronic service providers (ESPs) to report incidents of suspected child sexual exploitation. These “</a:t>
            </a:r>
            <a:r>
              <a:rPr lang="en-US" sz="1200" b="0" i="0" kern="1200" dirty="0" err="1">
                <a:solidFill>
                  <a:schemeClr val="tx1"/>
                </a:solidFill>
                <a:effectLst/>
                <a:latin typeface="+mn-lt"/>
                <a:ea typeface="+mn-ea"/>
                <a:cs typeface="+mn-cs"/>
              </a:rPr>
              <a:t>CyberTips</a:t>
            </a:r>
            <a:r>
              <a:rPr lang="en-US" sz="1200" b="0" i="0" kern="1200" dirty="0">
                <a:solidFill>
                  <a:schemeClr val="tx1"/>
                </a:solidFill>
                <a:effectLst/>
                <a:latin typeface="+mn-lt"/>
                <a:ea typeface="+mn-ea"/>
                <a:cs typeface="+mn-cs"/>
              </a:rPr>
              <a:t>” are then reviewed by NCMEC staff who refer them to local/state/federal/foreign law enforcement depending on the location of the incident being reported. A lot of the cases we work on the federal level start out as a </a:t>
            </a:r>
            <a:r>
              <a:rPr lang="en-US" sz="1200" b="0" i="0" kern="1200" dirty="0" err="1">
                <a:solidFill>
                  <a:schemeClr val="tx1"/>
                </a:solidFill>
                <a:effectLst/>
                <a:latin typeface="+mn-lt"/>
                <a:ea typeface="+mn-ea"/>
                <a:cs typeface="+mn-cs"/>
              </a:rPr>
              <a:t>CyberTip</a:t>
            </a:r>
            <a:r>
              <a:rPr lang="en-US" sz="1200" b="0" i="0" kern="1200" dirty="0">
                <a:solidFill>
                  <a:schemeClr val="tx1"/>
                </a:solidFill>
                <a:effectLst/>
                <a:latin typeface="+mn-lt"/>
                <a:ea typeface="+mn-ea"/>
                <a:cs typeface="+mn-cs"/>
              </a:rPr>
              <a:t>. </a:t>
            </a:r>
          </a:p>
          <a:p>
            <a:pPr marL="171450" indent="-171450">
              <a:buFontTx/>
              <a:buChar char="-"/>
            </a:pPr>
            <a:r>
              <a:rPr lang="en-US" sz="1200" b="0" i="0" kern="1200" dirty="0">
                <a:solidFill>
                  <a:schemeClr val="tx1"/>
                </a:solidFill>
                <a:effectLst/>
                <a:latin typeface="+mn-lt"/>
                <a:ea typeface="+mn-ea"/>
                <a:cs typeface="+mn-cs"/>
              </a:rPr>
              <a:t>Every year, NCMEC publishes a report of </a:t>
            </a:r>
            <a:r>
              <a:rPr lang="en-US" sz="1200" b="0" i="0" kern="1200" dirty="0" err="1">
                <a:solidFill>
                  <a:schemeClr val="tx1"/>
                </a:solidFill>
                <a:effectLst/>
                <a:latin typeface="+mn-lt"/>
                <a:ea typeface="+mn-ea"/>
                <a:cs typeface="+mn-cs"/>
              </a:rPr>
              <a:t>CyberTipline</a:t>
            </a:r>
            <a:r>
              <a:rPr lang="en-US" sz="1200" b="0" i="0" kern="1200" dirty="0">
                <a:solidFill>
                  <a:schemeClr val="tx1"/>
                </a:solidFill>
                <a:effectLst/>
                <a:latin typeface="+mn-lt"/>
                <a:ea typeface="+mn-ea"/>
                <a:cs typeface="+mn-cs"/>
              </a:rPr>
              <a:t> statistics from the previous year and highlights trends from that data. This helps law enforcement identify new techniques being used by offenders and allows them to adjust their investigative methods accordingly. </a:t>
            </a:r>
          </a:p>
          <a:p>
            <a:pPr marL="171450" indent="-171450">
              <a:buFontTx/>
              <a:buChar char="-"/>
            </a:pPr>
            <a:endParaRPr lang="en-US" dirty="0"/>
          </a:p>
          <a:p>
            <a:pPr marL="171450" indent="-171450">
              <a:buFontTx/>
              <a:buChar char="-"/>
            </a:pPr>
            <a:r>
              <a:rPr lang="en-US" dirty="0"/>
              <a:t>This includes over 55 million files of suspected CSAM being reported to NCMEC</a:t>
            </a:r>
          </a:p>
          <a:p>
            <a:pPr marL="628650" lvl="1" indent="-171450">
              <a:buFontTx/>
              <a:buChar char="-"/>
            </a:pPr>
            <a:r>
              <a:rPr lang="en-US" dirty="0"/>
              <a:t>If each file was represented by a sheet of paper, they would cover the surface of a football field … 620 times</a:t>
            </a:r>
          </a:p>
          <a:p>
            <a:pPr marL="171450" indent="-171450">
              <a:buFontTx/>
              <a:buChar char="-"/>
            </a:pPr>
            <a:r>
              <a:rPr lang="en-US" dirty="0"/>
              <a:t>1.4 million reports – 156% increase over 2024 numbers</a:t>
            </a:r>
          </a:p>
          <a:p>
            <a:pPr marL="628650" lvl="1" indent="-171450">
              <a:buFontTx/>
              <a:buChar char="-"/>
            </a:pPr>
            <a:r>
              <a:rPr lang="en-US" dirty="0"/>
              <a:t>Sextortion - the threat to expose a sexual image in order to make a person do something or for other reasons, such as revenge or humiliation. Can be financially motivated or used as a tool to gather more images. </a:t>
            </a:r>
          </a:p>
          <a:p>
            <a:pPr marL="628650" lvl="1" indent="-171450">
              <a:buFontTx/>
              <a:buChar char="-"/>
            </a:pPr>
            <a:r>
              <a:rPr lang="en-US" sz="1200" b="0" i="0" kern="1200" dirty="0">
                <a:solidFill>
                  <a:schemeClr val="tx1"/>
                </a:solidFill>
                <a:effectLst/>
                <a:latin typeface="+mn-lt"/>
                <a:ea typeface="+mn-ea"/>
                <a:cs typeface="+mn-cs"/>
              </a:rPr>
              <a:t>In 2025, NCMEC received an average of 137 reports of financial sextortion a day – a 37% increase in reports daily compared to the year before. </a:t>
            </a:r>
          </a:p>
          <a:p>
            <a:pPr marL="628650" lvl="1" indent="-171450">
              <a:buFontTx/>
              <a:buChar char="-"/>
            </a:pPr>
            <a:r>
              <a:rPr lang="en-US" sz="1200" b="0" i="0" kern="1200" dirty="0">
                <a:solidFill>
                  <a:schemeClr val="tx1"/>
                </a:solidFill>
                <a:effectLst/>
                <a:latin typeface="+mn-lt"/>
                <a:ea typeface="+mn-ea"/>
                <a:cs typeface="+mn-cs"/>
              </a:rPr>
              <a:t>1 in 6 of those financial sextortion cases involved discussion of self-harm or suicide.</a:t>
            </a:r>
          </a:p>
          <a:p>
            <a:pPr marL="628650" lvl="1" indent="-171450">
              <a:buFontTx/>
              <a:buChar char="-"/>
            </a:pPr>
            <a:r>
              <a:rPr lang="en-US" sz="1200" b="0" i="0" kern="1200" dirty="0">
                <a:solidFill>
                  <a:schemeClr val="tx1"/>
                </a:solidFill>
                <a:effectLst/>
                <a:latin typeface="+mn-lt"/>
                <a:ea typeface="+mn-ea"/>
                <a:cs typeface="+mn-cs"/>
              </a:rPr>
              <a:t>Tragically, NCMEC is aware of at least 36 teenage boys in the U.S. who have taken their own lives as a result of being victimized by this crime. </a:t>
            </a:r>
          </a:p>
          <a:p>
            <a:pPr marL="628650" lvl="1" indent="-171450">
              <a:buFontTx/>
              <a:buChar char="-"/>
            </a:pPr>
            <a:r>
              <a:rPr lang="en-US" sz="1200" b="0" i="0" kern="1200" dirty="0">
                <a:solidFill>
                  <a:schemeClr val="tx1"/>
                </a:solidFill>
                <a:effectLst/>
                <a:latin typeface="+mn-lt"/>
                <a:ea typeface="+mn-ea"/>
                <a:cs typeface="+mn-cs"/>
              </a:rPr>
              <a:t>The progression of threats in sextortion cases, including those resulting in suicides, is often rapid, usually occurring within the first few hours of contact. They are designed to pressure kids to pay up before they have time to properly process the threats or seek help.</a:t>
            </a:r>
          </a:p>
          <a:p>
            <a:pPr marL="171450" lvl="0" indent="-171450">
              <a:buFontTx/>
              <a:buChar char="-"/>
            </a:pPr>
            <a:endParaRPr lang="en-US" dirty="0"/>
          </a:p>
          <a:p>
            <a:pPr marL="171450" lvl="0" indent="-171450">
              <a:buFontTx/>
              <a:buChar char="-"/>
            </a:pPr>
            <a:r>
              <a:rPr lang="en-US" dirty="0"/>
              <a:t>As of Saturday, August 8, the </a:t>
            </a:r>
            <a:r>
              <a:rPr lang="en-US" dirty="0" err="1"/>
              <a:t>CyberTipline</a:t>
            </a:r>
            <a:r>
              <a:rPr lang="en-US" dirty="0"/>
              <a:t> has already processed 21.1 million reports in 2026, including 831,000 just last week alone. </a:t>
            </a:r>
          </a:p>
          <a:p>
            <a:pPr marL="628650" lvl="1" indent="-171450">
              <a:buFontTx/>
              <a:buChar char="-"/>
            </a:pPr>
            <a:r>
              <a:rPr lang="en-US" dirty="0"/>
              <a:t>1.4 million of those are reports of online enticement/extortion</a:t>
            </a:r>
          </a:p>
        </p:txBody>
      </p:sp>
      <p:sp>
        <p:nvSpPr>
          <p:cNvPr id="4" name="Slide Number Placeholder 3"/>
          <p:cNvSpPr>
            <a:spLocks noGrp="1"/>
          </p:cNvSpPr>
          <p:nvPr>
            <p:ph type="sldNum" sz="quarter" idx="5"/>
          </p:nvPr>
        </p:nvSpPr>
        <p:spPr/>
        <p:txBody>
          <a:bodyPr/>
          <a:lstStyle/>
          <a:p>
            <a:fld id="{6186BE1D-A339-4127-85D8-2AD40EB5AA05}" type="slidenum">
              <a:rPr lang="en-US" smtClean="0"/>
              <a:t>5</a:t>
            </a:fld>
            <a:endParaRPr lang="en-US"/>
          </a:p>
        </p:txBody>
      </p:sp>
    </p:spTree>
    <p:extLst>
      <p:ext uri="{BB962C8B-B14F-4D97-AF65-F5344CB8AC3E}">
        <p14:creationId xmlns:p14="http://schemas.microsoft.com/office/powerpoint/2010/main" val="3467676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average age that children are first exposed to pornography is getting younger and younger (currently right around age 12). At the same time, the rates of violence in pornography is also increasing so what kids are seeing is becoming more extreme. A lot of younger kids are exposed unintentionally but it’s still harmful. </a:t>
            </a:r>
          </a:p>
          <a:p>
            <a:endParaRPr lang="en-US" dirty="0"/>
          </a:p>
          <a:p>
            <a:r>
              <a:rPr lang="en-US" dirty="0"/>
              <a:t>Most of these interactions start off as online “friends” and then escalate, often at a rapid pace.</a:t>
            </a:r>
          </a:p>
          <a:p>
            <a:endParaRPr lang="en-US" dirty="0"/>
          </a:p>
          <a:p>
            <a:r>
              <a:rPr lang="en-US" dirty="0"/>
              <a:t>Study after study shows that a majority of youth who become victims of sextortion don’t report it because of embarrassment, shame and fear that they are to blame. Historically speaking, financial sextortion was rare (less than 10% of reported cases) but the rates are rising, specifically in the category of boys 14-17 years old. While there are various categories of offenders in the sextortion category (ex-romantic partners trying to force someone back into a relationship or trying to seek revenge, cyberbullying, etc.) one of the trends that we see specifically in the financially-motivated sextortion category is that the offenders are located overseas. These groups tend to target teens who are publicly successful (top academics, successful athletes, college scholarships, etc.) because they can leverage the fear of losing that success by exposing the nude images. Teens become desperate and try to negotiate their way out of the situation, often by paying some or all of the financial demand, but the offender almost never holds up their end of the agreement and either continues the threats/extortion or releases the images anyway. </a:t>
            </a:r>
          </a:p>
        </p:txBody>
      </p:sp>
      <p:sp>
        <p:nvSpPr>
          <p:cNvPr id="4" name="Slide Number Placeholder 3"/>
          <p:cNvSpPr>
            <a:spLocks noGrp="1"/>
          </p:cNvSpPr>
          <p:nvPr>
            <p:ph type="sldNum" sz="quarter" idx="5"/>
          </p:nvPr>
        </p:nvSpPr>
        <p:spPr/>
        <p:txBody>
          <a:bodyPr/>
          <a:lstStyle/>
          <a:p>
            <a:fld id="{6186BE1D-A339-4127-85D8-2AD40EB5AA05}" type="slidenum">
              <a:rPr lang="en-US" smtClean="0"/>
              <a:t>6</a:t>
            </a:fld>
            <a:endParaRPr lang="en-US"/>
          </a:p>
        </p:txBody>
      </p:sp>
    </p:spTree>
    <p:extLst>
      <p:ext uri="{BB962C8B-B14F-4D97-AF65-F5344CB8AC3E}">
        <p14:creationId xmlns:p14="http://schemas.microsoft.com/office/powerpoint/2010/main" val="868157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Thorn’s (another non-profit organization dedicated to identifying and rescuing child victims and combating this issue from multiple angles) annual survey of minors nationwide (1,003 minors 9-17 years old surveyed in Nov-Dec 2025).</a:t>
            </a:r>
          </a:p>
          <a:p>
            <a:pPr marL="171450" indent="-171450">
              <a:buFontTx/>
              <a:buChar char="-"/>
            </a:pPr>
            <a:r>
              <a:rPr lang="en-US" dirty="0"/>
              <a:t>Roughly 271 kids experiencing online sexual interactions in this survey</a:t>
            </a:r>
          </a:p>
          <a:p>
            <a:pPr marL="171450" indent="-171450">
              <a:buFontTx/>
              <a:buChar char="-"/>
            </a:pPr>
            <a:r>
              <a:rPr lang="en-US" dirty="0"/>
              <a:t>Roughly 160 kids who were asked to send a nude photo or video</a:t>
            </a:r>
          </a:p>
          <a:p>
            <a:pPr marL="171450" indent="-171450">
              <a:buFontTx/>
              <a:buChar char="-"/>
            </a:pPr>
            <a:r>
              <a:rPr lang="en-US" dirty="0"/>
              <a:t>100 kids who were asked to go live on camera</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6186BE1D-A339-4127-85D8-2AD40EB5AA05}" type="slidenum">
              <a:rPr lang="en-US" smtClean="0"/>
              <a:t>7</a:t>
            </a:fld>
            <a:endParaRPr lang="en-US"/>
          </a:p>
        </p:txBody>
      </p:sp>
    </p:spTree>
    <p:extLst>
      <p:ext uri="{BB962C8B-B14F-4D97-AF65-F5344CB8AC3E}">
        <p14:creationId xmlns:p14="http://schemas.microsoft.com/office/powerpoint/2010/main" val="225589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tactics include:</a:t>
            </a:r>
          </a:p>
          <a:p>
            <a:pPr marL="171450" indent="-171450">
              <a:buFontTx/>
              <a:buChar char="-"/>
            </a:pPr>
            <a:r>
              <a:rPr lang="en-US" dirty="0"/>
              <a:t>Platform shifting (Let’s move over to Discord)</a:t>
            </a:r>
          </a:p>
          <a:p>
            <a:pPr marL="171450" indent="-171450">
              <a:buFontTx/>
              <a:buChar char="-"/>
            </a:pPr>
            <a:r>
              <a:rPr lang="en-US" dirty="0"/>
              <a:t>Isolation (Don’t tell your parents; they wouldn’t understand)</a:t>
            </a:r>
          </a:p>
          <a:p>
            <a:pPr marL="171450" indent="-171450">
              <a:buFontTx/>
              <a:buChar char="-"/>
            </a:pPr>
            <a:r>
              <a:rPr lang="en-US" dirty="0"/>
              <a:t>Desensitization (Gradual introduction of sexual and/or violent topics)</a:t>
            </a:r>
          </a:p>
          <a:p>
            <a:pPr marL="171450" indent="-171450">
              <a:buFontTx/>
              <a:buChar char="-"/>
            </a:pPr>
            <a:r>
              <a:rPr lang="en-US" dirty="0"/>
              <a:t>Control &amp; Coercion (Threats, guilty, blackmail)</a:t>
            </a:r>
          </a:p>
          <a:p>
            <a:pPr marL="171450" indent="-171450">
              <a:buFontTx/>
              <a:buChar char="-"/>
            </a:pPr>
            <a:endParaRPr lang="en-US" dirty="0"/>
          </a:p>
          <a:p>
            <a:pPr marL="0" indent="0">
              <a:buFontTx/>
              <a:buNone/>
            </a:pPr>
            <a:r>
              <a:rPr lang="en-US" dirty="0"/>
              <a:t>Warning signs:</a:t>
            </a:r>
          </a:p>
          <a:p>
            <a:pPr marL="171450" indent="-171450">
              <a:buFontTx/>
              <a:buChar char="-"/>
            </a:pPr>
            <a:r>
              <a:rPr lang="en-US" dirty="0"/>
              <a:t>Secretive about gaming or devices</a:t>
            </a:r>
          </a:p>
          <a:p>
            <a:pPr marL="171450" indent="-171450">
              <a:buFontTx/>
              <a:buChar char="-"/>
            </a:pPr>
            <a:r>
              <a:rPr lang="en-US" dirty="0"/>
              <a:t>Sudden new “online friend” they won’t explain</a:t>
            </a:r>
          </a:p>
          <a:p>
            <a:pPr marL="171450" indent="-171450">
              <a:buFontTx/>
              <a:buChar char="-"/>
            </a:pPr>
            <a:r>
              <a:rPr lang="en-US" dirty="0"/>
              <a:t>Increased anxiety, withdrawal, or irritability (especially if they can’t use their device)</a:t>
            </a:r>
          </a:p>
          <a:p>
            <a:pPr marL="171450" indent="-171450">
              <a:buFontTx/>
              <a:buChar char="-"/>
            </a:pPr>
            <a:r>
              <a:rPr lang="en-US" dirty="0"/>
              <a:t>Receiving gifts, game currency, or perks from unknown users or without explanation</a:t>
            </a:r>
          </a:p>
        </p:txBody>
      </p:sp>
      <p:sp>
        <p:nvSpPr>
          <p:cNvPr id="4" name="Slide Number Placeholder 3"/>
          <p:cNvSpPr>
            <a:spLocks noGrp="1"/>
          </p:cNvSpPr>
          <p:nvPr>
            <p:ph type="sldNum" sz="quarter" idx="5"/>
          </p:nvPr>
        </p:nvSpPr>
        <p:spPr/>
        <p:txBody>
          <a:bodyPr/>
          <a:lstStyle/>
          <a:p>
            <a:fld id="{6186BE1D-A339-4127-85D8-2AD40EB5AA05}" type="slidenum">
              <a:rPr lang="en-US" smtClean="0"/>
              <a:t>8</a:t>
            </a:fld>
            <a:endParaRPr lang="en-US"/>
          </a:p>
        </p:txBody>
      </p:sp>
    </p:spTree>
    <p:extLst>
      <p:ext uri="{BB962C8B-B14F-4D97-AF65-F5344CB8AC3E}">
        <p14:creationId xmlns:p14="http://schemas.microsoft.com/office/powerpoint/2010/main" val="4025884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literally anywhere that communication can occur. The old “stranger danger” of the creepy guy driving a sketchy van around the neighborhood has morphed into the adult on the other side of a screen inside your house (or possibly your child’s bedroom). </a:t>
            </a:r>
          </a:p>
          <a:p>
            <a:endParaRPr lang="en-US" dirty="0"/>
          </a:p>
          <a:p>
            <a:r>
              <a:rPr lang="en-US" dirty="0"/>
              <a:t>This issue is generally even across demographic types. It crosses ethnic and racial lines. Doesn’t care if you’re wealthy or poor. Big city vs. country. Etc. Living in a more rural area, we sometimes feel like we’re removed from these “big world problems” but it’s a false sense of security and we have to be aware of that. </a:t>
            </a:r>
          </a:p>
          <a:p>
            <a:endParaRPr lang="en-US" dirty="0"/>
          </a:p>
          <a:p>
            <a:r>
              <a:rPr lang="en-US" dirty="0"/>
              <a:t>ENCRYPTION – More and more apps and platforms are moving to end-to-end encryption of their data, meaning that unless you have the “key” from at least one of the users, you can’t access the data from the provider themselves. While this increases privacy for users, it makes it more difficult for law enforcement to investigate.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Youth Perspectives on Online Safety, 2025 (Thorn, July 2026):</a:t>
            </a:r>
          </a:p>
          <a:p>
            <a:r>
              <a:rPr lang="en-US" sz="1200" b="0" i="0" kern="1200" dirty="0">
                <a:solidFill>
                  <a:schemeClr val="tx1"/>
                </a:solidFill>
                <a:effectLst/>
                <a:latin typeface="+mn-lt"/>
                <a:ea typeface="+mn-ea"/>
                <a:cs typeface="+mn-cs"/>
              </a:rPr>
              <a:t>- In 2025, almost half (47%) of all minors surveyed said they accessed an app, website, or platform before they met the minimum age requirements. </a:t>
            </a:r>
          </a:p>
          <a:p>
            <a:r>
              <a:rPr lang="en-US" sz="1200" b="0" i="0" kern="1200" dirty="0">
                <a:solidFill>
                  <a:schemeClr val="tx1"/>
                </a:solidFill>
                <a:effectLst/>
                <a:latin typeface="+mn-lt"/>
                <a:ea typeface="+mn-ea"/>
                <a:cs typeface="+mn-cs"/>
              </a:rPr>
              <a:t>- Teens (50%) were more likely to report doing so than preteens (43%). Boys (51%) were more likely than girls (43%). </a:t>
            </a:r>
          </a:p>
          <a:p>
            <a:r>
              <a:rPr lang="en-US" sz="1200" b="0" i="0" kern="1200" dirty="0">
                <a:solidFill>
                  <a:schemeClr val="tx1"/>
                </a:solidFill>
                <a:effectLst/>
                <a:latin typeface="+mn-lt"/>
                <a:ea typeface="+mn-ea"/>
                <a:cs typeface="+mn-cs"/>
              </a:rPr>
              <a:t>- Among minors who said they got around age limits, the most common ways were:</a:t>
            </a:r>
          </a:p>
          <a:p>
            <a:r>
              <a:rPr lang="en-US" sz="1200" b="0" i="0" kern="1200" dirty="0">
                <a:solidFill>
                  <a:schemeClr val="tx1"/>
                </a:solidFill>
                <a:effectLst/>
                <a:latin typeface="+mn-lt"/>
                <a:ea typeface="+mn-ea"/>
                <a:cs typeface="+mn-cs"/>
              </a:rPr>
              <a:t>	Misrepresenting their age, like using a fake birthday (63%)</a:t>
            </a:r>
          </a:p>
          <a:p>
            <a:r>
              <a:rPr lang="en-US" sz="1200" b="0" i="0" kern="1200" dirty="0">
                <a:solidFill>
                  <a:schemeClr val="tx1"/>
                </a:solidFill>
                <a:effectLst/>
                <a:latin typeface="+mn-lt"/>
                <a:ea typeface="+mn-ea"/>
                <a:cs typeface="+mn-cs"/>
              </a:rPr>
              <a:t>	Getting someone older to help them make their account (19%)</a:t>
            </a:r>
          </a:p>
          <a:p>
            <a:r>
              <a:rPr lang="en-US" sz="1200" b="0" i="0" kern="1200" dirty="0">
                <a:solidFill>
                  <a:schemeClr val="tx1"/>
                </a:solidFill>
                <a:effectLst/>
                <a:latin typeface="+mn-lt"/>
                <a:ea typeface="+mn-ea"/>
                <a:cs typeface="+mn-cs"/>
              </a:rPr>
              <a:t>	Using a shared account (16%)</a:t>
            </a:r>
          </a:p>
          <a:p>
            <a:r>
              <a:rPr lang="en-US" sz="1200" b="0" i="0" kern="1200" dirty="0">
                <a:solidFill>
                  <a:schemeClr val="tx1"/>
                </a:solidFill>
                <a:effectLst/>
                <a:latin typeface="+mn-lt"/>
                <a:ea typeface="+mn-ea"/>
                <a:cs typeface="+mn-cs"/>
              </a:rPr>
              <a:t>	Using someone else’s information such as an email or phone number to gain access (14%)</a:t>
            </a:r>
          </a:p>
          <a:p>
            <a:endParaRPr lang="en-US" dirty="0"/>
          </a:p>
        </p:txBody>
      </p:sp>
      <p:sp>
        <p:nvSpPr>
          <p:cNvPr id="4" name="Slide Number Placeholder 3"/>
          <p:cNvSpPr>
            <a:spLocks noGrp="1"/>
          </p:cNvSpPr>
          <p:nvPr>
            <p:ph type="sldNum" sz="quarter" idx="5"/>
          </p:nvPr>
        </p:nvSpPr>
        <p:spPr/>
        <p:txBody>
          <a:bodyPr/>
          <a:lstStyle/>
          <a:p>
            <a:fld id="{6186BE1D-A339-4127-85D8-2AD40EB5AA05}" type="slidenum">
              <a:rPr lang="en-US" smtClean="0"/>
              <a:t>10</a:t>
            </a:fld>
            <a:endParaRPr lang="en-US"/>
          </a:p>
        </p:txBody>
      </p:sp>
    </p:spTree>
    <p:extLst>
      <p:ext uri="{BB962C8B-B14F-4D97-AF65-F5344CB8AC3E}">
        <p14:creationId xmlns:p14="http://schemas.microsoft.com/office/powerpoint/2010/main" val="2044512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86BE1D-A339-4127-85D8-2AD40EB5AA05}" type="slidenum">
              <a:rPr lang="en-US" smtClean="0"/>
              <a:t>13</a:t>
            </a:fld>
            <a:endParaRPr lang="en-US"/>
          </a:p>
        </p:txBody>
      </p:sp>
    </p:spTree>
    <p:extLst>
      <p:ext uri="{BB962C8B-B14F-4D97-AF65-F5344CB8AC3E}">
        <p14:creationId xmlns:p14="http://schemas.microsoft.com/office/powerpoint/2010/main" val="74974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heard this regularly from the victims in the Dendy case (“I didn’t know them, but we had mutual friends and they talked like they went to my school, so I assumed it was a friend of a friend.”)</a:t>
            </a:r>
          </a:p>
        </p:txBody>
      </p:sp>
      <p:sp>
        <p:nvSpPr>
          <p:cNvPr id="4" name="Slide Number Placeholder 3"/>
          <p:cNvSpPr>
            <a:spLocks noGrp="1"/>
          </p:cNvSpPr>
          <p:nvPr>
            <p:ph type="sldNum" sz="quarter" idx="5"/>
          </p:nvPr>
        </p:nvSpPr>
        <p:spPr/>
        <p:txBody>
          <a:bodyPr/>
          <a:lstStyle/>
          <a:p>
            <a:fld id="{6186BE1D-A339-4127-85D8-2AD40EB5AA05}" type="slidenum">
              <a:rPr lang="en-US" smtClean="0"/>
              <a:t>14</a:t>
            </a:fld>
            <a:endParaRPr lang="en-US"/>
          </a:p>
        </p:txBody>
      </p:sp>
    </p:spTree>
    <p:extLst>
      <p:ext uri="{BB962C8B-B14F-4D97-AF65-F5344CB8AC3E}">
        <p14:creationId xmlns:p14="http://schemas.microsoft.com/office/powerpoint/2010/main" val="5909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posting innocent images online publicly can lead to harm (can be used with AI tools to generate harmful images)</a:t>
            </a:r>
          </a:p>
        </p:txBody>
      </p:sp>
      <p:sp>
        <p:nvSpPr>
          <p:cNvPr id="4" name="Slide Number Placeholder 3"/>
          <p:cNvSpPr>
            <a:spLocks noGrp="1"/>
          </p:cNvSpPr>
          <p:nvPr>
            <p:ph type="sldNum" sz="quarter" idx="5"/>
          </p:nvPr>
        </p:nvSpPr>
        <p:spPr/>
        <p:txBody>
          <a:bodyPr/>
          <a:lstStyle/>
          <a:p>
            <a:fld id="{6186BE1D-A339-4127-85D8-2AD40EB5AA05}" type="slidenum">
              <a:rPr lang="en-US" smtClean="0"/>
              <a:t>15</a:t>
            </a:fld>
            <a:endParaRPr lang="en-US"/>
          </a:p>
        </p:txBody>
      </p:sp>
    </p:spTree>
    <p:extLst>
      <p:ext uri="{BB962C8B-B14F-4D97-AF65-F5344CB8AC3E}">
        <p14:creationId xmlns:p14="http://schemas.microsoft.com/office/powerpoint/2010/main" val="3491322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Picture 1: Aurora</a:t>
            </a:r>
            <a:endParaRPr lang="en-US" b="1" dirty="0">
              <a:ea typeface="Calibri"/>
              <a:cs typeface="Calibri"/>
            </a:endParaRPr>
          </a:p>
          <a:p>
            <a:pPr marL="171450" indent="-171450">
              <a:buFont typeface="Arial" panose="020B0604020202020204" pitchFamily="34" charset="0"/>
              <a:buChar char="•"/>
            </a:pPr>
            <a:r>
              <a:rPr lang="en-US" dirty="0"/>
              <a:t>Top: GAI</a:t>
            </a:r>
            <a:endParaRPr lang="en-US" dirty="0">
              <a:ea typeface="Calibri"/>
              <a:cs typeface="Calibri"/>
            </a:endParaRPr>
          </a:p>
          <a:p>
            <a:pPr marL="171450" indent="-171450">
              <a:buFont typeface="Arial" panose="020B0604020202020204" pitchFamily="34" charset="0"/>
              <a:buChar char="•"/>
            </a:pPr>
            <a:r>
              <a:rPr lang="en-US" dirty="0"/>
              <a:t>Bottom: Authentic</a:t>
            </a:r>
            <a:endParaRPr lang="en-US" dirty="0">
              <a:ea typeface="Calibri"/>
              <a:cs typeface="Calibri"/>
            </a:endParaRPr>
          </a:p>
          <a:p>
            <a:endParaRPr lang="en-US" dirty="0"/>
          </a:p>
          <a:p>
            <a:r>
              <a:rPr lang="en-US" b="1" dirty="0"/>
              <a:t>Picture 2: Women's Faces</a:t>
            </a:r>
          </a:p>
          <a:p>
            <a:pPr marL="171450" indent="-171450">
              <a:buFont typeface="Arial" panose="020B0604020202020204" pitchFamily="34" charset="0"/>
              <a:buChar char="•"/>
            </a:pPr>
            <a:r>
              <a:rPr lang="en-US" dirty="0"/>
              <a:t>Top: GAI </a:t>
            </a:r>
            <a:endParaRPr lang="en-US" dirty="0">
              <a:ea typeface="Calibri"/>
              <a:cs typeface="Calibri"/>
            </a:endParaRPr>
          </a:p>
          <a:p>
            <a:pPr marL="171450" indent="-171450">
              <a:buFont typeface="Arial" panose="020B0604020202020204" pitchFamily="34" charset="0"/>
              <a:buChar char="•"/>
            </a:pPr>
            <a:r>
              <a:rPr lang="en-US" dirty="0"/>
              <a:t>Bottom: Authentic</a:t>
            </a:r>
            <a:endParaRPr lang="en-US" dirty="0">
              <a:ea typeface="Calibri"/>
              <a:cs typeface="Calibri"/>
            </a:endParaRPr>
          </a:p>
          <a:p>
            <a:endParaRPr lang="en-US" dirty="0"/>
          </a:p>
          <a:p>
            <a:r>
              <a:rPr lang="en-US" b="1" dirty="0"/>
              <a:t>Picture 3: Nature</a:t>
            </a:r>
            <a:endParaRPr lang="en-US" b="1" dirty="0">
              <a:ea typeface="Calibri"/>
              <a:cs typeface="Calibri"/>
            </a:endParaRPr>
          </a:p>
          <a:p>
            <a:pPr marL="171450" indent="-171450">
              <a:buFont typeface="Arial" panose="020B0604020202020204" pitchFamily="34" charset="0"/>
              <a:buChar char="•"/>
            </a:pPr>
            <a:r>
              <a:rPr lang="en-US" dirty="0"/>
              <a:t>Top: Authentic (yellow flowers)</a:t>
            </a:r>
            <a:endParaRPr lang="en-US" dirty="0">
              <a:ea typeface="Calibri"/>
              <a:cs typeface="Calibri"/>
            </a:endParaRPr>
          </a:p>
          <a:p>
            <a:pPr marL="171450" indent="-171450">
              <a:buFont typeface="Arial" panose="020B0604020202020204" pitchFamily="34" charset="0"/>
              <a:buChar char="•"/>
            </a:pPr>
            <a:r>
              <a:rPr lang="en-US" dirty="0"/>
              <a:t>Bottom: Authentic (leaves)</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6186BE1D-A339-4127-85D8-2AD40EB5AA05}" type="slidenum">
              <a:rPr lang="en-US" smtClean="0"/>
              <a:t>17</a:t>
            </a:fld>
            <a:endParaRPr lang="en-US"/>
          </a:p>
        </p:txBody>
      </p:sp>
    </p:spTree>
    <p:extLst>
      <p:ext uri="{BB962C8B-B14F-4D97-AF65-F5344CB8AC3E}">
        <p14:creationId xmlns:p14="http://schemas.microsoft.com/office/powerpoint/2010/main" val="4271992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Roughly 10% of financially-motivated sextortion reports filed last year involved images that were not authentic (AI generated/modified)</a:t>
            </a:r>
          </a:p>
          <a:p>
            <a:endParaRPr lang="en-US" dirty="0"/>
          </a:p>
          <a:p>
            <a:r>
              <a:rPr lang="en-US" dirty="0"/>
              <a:t>Thorn: 1 in 10 minors </a:t>
            </a:r>
            <a:r>
              <a:rPr lang="en-US" sz="1200" b="0" i="0" kern="1200" dirty="0">
                <a:solidFill>
                  <a:schemeClr val="tx1"/>
                </a:solidFill>
                <a:effectLst/>
                <a:latin typeface="+mn-lt"/>
                <a:ea typeface="+mn-ea"/>
                <a:cs typeface="+mn-cs"/>
              </a:rPr>
              <a:t>reported that their friends or classmates had used AI tools to generate nudes of other kids</a:t>
            </a:r>
            <a:endParaRPr lang="en-US" dirty="0"/>
          </a:p>
          <a:p>
            <a:endParaRPr lang="en-US" dirty="0"/>
          </a:p>
          <a:p>
            <a:r>
              <a:rPr lang="en-US" dirty="0"/>
              <a:t>GAI has also been linked to thousands of hoax bomb threat calls, </a:t>
            </a:r>
            <a:r>
              <a:rPr lang="en-US" dirty="0" err="1"/>
              <a:t>swattings</a:t>
            </a:r>
            <a:r>
              <a:rPr lang="en-US" dirty="0"/>
              <a:t>, financial scams, etc.; not just a CSAM problem.</a:t>
            </a:r>
          </a:p>
        </p:txBody>
      </p:sp>
      <p:sp>
        <p:nvSpPr>
          <p:cNvPr id="4" name="Slide Number Placeholder 3"/>
          <p:cNvSpPr>
            <a:spLocks noGrp="1"/>
          </p:cNvSpPr>
          <p:nvPr>
            <p:ph type="sldNum" sz="quarter" idx="5"/>
          </p:nvPr>
        </p:nvSpPr>
        <p:spPr/>
        <p:txBody>
          <a:bodyPr/>
          <a:lstStyle/>
          <a:p>
            <a:fld id="{6186BE1D-A339-4127-85D8-2AD40EB5AA05}" type="slidenum">
              <a:rPr lang="en-US" smtClean="0"/>
              <a:t>18</a:t>
            </a:fld>
            <a:endParaRPr lang="en-US"/>
          </a:p>
        </p:txBody>
      </p:sp>
    </p:spTree>
    <p:extLst>
      <p:ext uri="{BB962C8B-B14F-4D97-AF65-F5344CB8AC3E}">
        <p14:creationId xmlns:p14="http://schemas.microsoft.com/office/powerpoint/2010/main" val="2890835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Thorn, Youth Perspectives on Online Safety, 2025:</a:t>
            </a:r>
          </a:p>
          <a:p>
            <a:r>
              <a:rPr lang="en-US" sz="1200" b="0" i="0" kern="1200" dirty="0">
                <a:solidFill>
                  <a:schemeClr val="tx1"/>
                </a:solidFill>
                <a:effectLst/>
                <a:latin typeface="+mn-lt"/>
                <a:ea typeface="+mn-ea"/>
                <a:cs typeface="+mn-cs"/>
              </a:rPr>
              <a:t>-More than 1 in 4 (29%) said they used these tools for private or personal reasons, like getting advice about romantic feelings (21%) and finding information about puberty or sexual health (18%). </a:t>
            </a:r>
          </a:p>
          <a:p>
            <a:r>
              <a:rPr lang="en-US" sz="1200" b="0" i="0" kern="1200" dirty="0">
                <a:solidFill>
                  <a:schemeClr val="tx1"/>
                </a:solidFill>
                <a:effectLst/>
                <a:latin typeface="+mn-lt"/>
                <a:ea typeface="+mn-ea"/>
                <a:cs typeface="+mn-cs"/>
              </a:rPr>
              <a:t>-Almost 1 in 3 (30%) minors said they turned to AI chatbots or companions when something confusing or upsetting happened to them or someone else. </a:t>
            </a:r>
          </a:p>
          <a:p>
            <a:r>
              <a:rPr lang="en-US" sz="1200" b="0" i="0" kern="1200" dirty="0">
                <a:solidFill>
                  <a:schemeClr val="tx1"/>
                </a:solidFill>
                <a:effectLst/>
                <a:latin typeface="+mn-lt"/>
                <a:ea typeface="+mn-ea"/>
                <a:cs typeface="+mn-cs"/>
              </a:rPr>
              <a:t>-When looking at how young people respond right after online sexual interactions, 15% sought out advice from an AI tool instead of talking to a real person. This comes back to an earlier point that children across just about all age categories consistently indicate that they use platform safety features, such as blocking and reporting tools, more often than they ask a friend, caregiver, or other trusted adult because of fear, judgment or shame. </a:t>
            </a:r>
          </a:p>
        </p:txBody>
      </p:sp>
      <p:sp>
        <p:nvSpPr>
          <p:cNvPr id="4" name="Slide Number Placeholder 3"/>
          <p:cNvSpPr>
            <a:spLocks noGrp="1"/>
          </p:cNvSpPr>
          <p:nvPr>
            <p:ph type="sldNum" sz="quarter" idx="5"/>
          </p:nvPr>
        </p:nvSpPr>
        <p:spPr/>
        <p:txBody>
          <a:bodyPr/>
          <a:lstStyle/>
          <a:p>
            <a:fld id="{6186BE1D-A339-4127-85D8-2AD40EB5AA05}" type="slidenum">
              <a:rPr lang="en-US" smtClean="0"/>
              <a:t>19</a:t>
            </a:fld>
            <a:endParaRPr lang="en-US"/>
          </a:p>
        </p:txBody>
      </p:sp>
    </p:spTree>
    <p:extLst>
      <p:ext uri="{BB962C8B-B14F-4D97-AF65-F5344CB8AC3E}">
        <p14:creationId xmlns:p14="http://schemas.microsoft.com/office/powerpoint/2010/main" val="3437606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But there are no guardrails in place for how these AI platforms should respond when kids disclose these incidents or seek advice.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Commone Sence Media, November 2025:</a:t>
            </a:r>
          </a:p>
          <a:p>
            <a:r>
              <a:rPr lang="en-US" sz="1200" b="0" i="0" kern="1200" dirty="0">
                <a:solidFill>
                  <a:schemeClr val="tx1"/>
                </a:solidFill>
                <a:effectLst/>
                <a:latin typeface="+mn-lt"/>
                <a:ea typeface="+mn-ea"/>
                <a:cs typeface="+mn-cs"/>
              </a:rPr>
              <a:t>-“The findings are particularly concerning given that three in four teens use AI for companionship, which includes emotional and mental health support—making this one of the most common ways young people use AI.”</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assessment, which evaluated ChatGPT, Claude, Gemini, and Meta AI using teen test accounts and protections where available, revealed critical safety gaps:</a:t>
            </a:r>
          </a:p>
          <a:p>
            <a:r>
              <a:rPr lang="en-US" sz="1200" b="1" i="0" kern="1200" dirty="0">
                <a:solidFill>
                  <a:schemeClr val="tx1"/>
                </a:solidFill>
                <a:effectLst/>
                <a:latin typeface="+mn-lt"/>
                <a:ea typeface="+mn-ea"/>
                <a:cs typeface="+mn-cs"/>
              </a:rPr>
              <a:t>Chatbots miss warning signs and get easily distracted.</a:t>
            </a:r>
            <a:r>
              <a:rPr lang="en-US" sz="1200" b="0" i="0" kern="1200" dirty="0">
                <a:solidFill>
                  <a:schemeClr val="tx1"/>
                </a:solidFill>
                <a:effectLst/>
                <a:latin typeface="+mn-lt"/>
                <a:ea typeface="+mn-ea"/>
                <a:cs typeface="+mn-cs"/>
              </a:rPr>
              <a:t> Across all platforms, researchers observed "missed breadcrumbs": clear signs of mental health distress that chatbots failed to detect. Models frequently focused on physical health explanations rather than recognizing signs of mental health conditions, got sidetracked by tangential details, and continued to offer general advice when they should have urgently directed teens to professional help.</a:t>
            </a:r>
          </a:p>
          <a:p>
            <a:r>
              <a:rPr lang="en-US" sz="1200" b="1" i="0" kern="1200" dirty="0">
                <a:solidFill>
                  <a:schemeClr val="tx1"/>
                </a:solidFill>
                <a:effectLst/>
                <a:latin typeface="+mn-lt"/>
                <a:ea typeface="+mn-ea"/>
                <a:cs typeface="+mn-cs"/>
              </a:rPr>
              <a:t>Perceived competence creates dangerous trust.</a:t>
            </a:r>
            <a:r>
              <a:rPr lang="en-US" sz="1200" b="0" i="0" kern="1200" dirty="0">
                <a:solidFill>
                  <a:schemeClr val="tx1"/>
                </a:solidFill>
                <a:effectLst/>
                <a:latin typeface="+mn-lt"/>
                <a:ea typeface="+mn-ea"/>
                <a:cs typeface="+mn-cs"/>
              </a:rPr>
              <a:t> Because chatbots show relative competence with homework help and general questions, teens and parents may unconsciously assume they're equally reliable for mental health support—but they're not. The empathetic tone can feel helpful while actually delaying real intervention.</a:t>
            </a:r>
          </a:p>
          <a:p>
            <a:r>
              <a:rPr lang="en-US" sz="1200" b="1" i="0" kern="1200" dirty="0">
                <a:solidFill>
                  <a:schemeClr val="tx1"/>
                </a:solidFill>
                <a:effectLst/>
                <a:latin typeface="+mn-lt"/>
                <a:ea typeface="+mn-ea"/>
                <a:cs typeface="+mn-cs"/>
              </a:rPr>
              <a:t>Chatbots are designed for engagement, not safety.</a:t>
            </a:r>
            <a:r>
              <a:rPr lang="en-US" sz="1200" b="0" i="0" kern="1200" dirty="0">
                <a:solidFill>
                  <a:schemeClr val="tx1"/>
                </a:solidFill>
                <a:effectLst/>
                <a:latin typeface="+mn-lt"/>
                <a:ea typeface="+mn-ea"/>
                <a:cs typeface="+mn-cs"/>
              </a:rPr>
              <a:t> Chatbots conclude responses with follow-up questions, use memory to create false therapeutic relationships, and demonstrate agreeableness that validates whatever teens say. For mental health conversations, the goal should be rapid handoff to appropriate human care, not extended engagement with AI.</a:t>
            </a:r>
          </a:p>
          <a:p>
            <a:r>
              <a:rPr lang="en-US" sz="1200" b="1" i="0" kern="1200" dirty="0">
                <a:solidFill>
                  <a:schemeClr val="tx1"/>
                </a:solidFill>
                <a:effectLst/>
                <a:latin typeface="+mn-lt"/>
                <a:ea typeface="+mn-ea"/>
                <a:cs typeface="+mn-cs"/>
              </a:rPr>
              <a:t>Safety fails in realistic conversations.</a:t>
            </a:r>
            <a:r>
              <a:rPr lang="en-US" sz="1200" b="0" i="0" kern="1200" dirty="0">
                <a:solidFill>
                  <a:schemeClr val="tx1"/>
                </a:solidFill>
                <a:effectLst/>
                <a:latin typeface="+mn-lt"/>
                <a:ea typeface="+mn-ea"/>
                <a:cs typeface="+mn-cs"/>
              </a:rPr>
              <a:t> While models performed somewhat better in single-turn testing with explicit prompts, safety guardrails degraded dramatically in extended conversations that mirror real-world teen usage. The very usage pattern that chatbots are designed for—ongoing conversations—is where safety fails when it comes to mental health support.</a:t>
            </a:r>
          </a:p>
        </p:txBody>
      </p:sp>
      <p:sp>
        <p:nvSpPr>
          <p:cNvPr id="4" name="Slide Number Placeholder 3"/>
          <p:cNvSpPr>
            <a:spLocks noGrp="1"/>
          </p:cNvSpPr>
          <p:nvPr>
            <p:ph type="sldNum" sz="quarter" idx="5"/>
          </p:nvPr>
        </p:nvSpPr>
        <p:spPr/>
        <p:txBody>
          <a:bodyPr/>
          <a:lstStyle/>
          <a:p>
            <a:fld id="{6186BE1D-A339-4127-85D8-2AD40EB5AA05}" type="slidenum">
              <a:rPr lang="en-US" smtClean="0"/>
              <a:t>20</a:t>
            </a:fld>
            <a:endParaRPr lang="en-US"/>
          </a:p>
        </p:txBody>
      </p:sp>
    </p:spTree>
    <p:extLst>
      <p:ext uri="{BB962C8B-B14F-4D97-AF65-F5344CB8AC3E}">
        <p14:creationId xmlns:p14="http://schemas.microsoft.com/office/powerpoint/2010/main" val="2271317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to friends and family about what you’re comfortable with them posting. Change your settings to require approval before tags are visible. </a:t>
            </a:r>
          </a:p>
        </p:txBody>
      </p:sp>
      <p:sp>
        <p:nvSpPr>
          <p:cNvPr id="4" name="Slide Number Placeholder 3"/>
          <p:cNvSpPr>
            <a:spLocks noGrp="1"/>
          </p:cNvSpPr>
          <p:nvPr>
            <p:ph type="sldNum" sz="quarter" idx="5"/>
          </p:nvPr>
        </p:nvSpPr>
        <p:spPr/>
        <p:txBody>
          <a:bodyPr/>
          <a:lstStyle/>
          <a:p>
            <a:fld id="{6186BE1D-A339-4127-85D8-2AD40EB5AA05}" type="slidenum">
              <a:rPr lang="en-US" smtClean="0"/>
              <a:t>21</a:t>
            </a:fld>
            <a:endParaRPr lang="en-US"/>
          </a:p>
        </p:txBody>
      </p:sp>
    </p:spTree>
    <p:extLst>
      <p:ext uri="{BB962C8B-B14F-4D97-AF65-F5344CB8AC3E}">
        <p14:creationId xmlns:p14="http://schemas.microsoft.com/office/powerpoint/2010/main" val="3266565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about every platform has a way to make your account private and restrict who can view it</a:t>
            </a:r>
          </a:p>
          <a:p>
            <a:endParaRPr lang="en-US" dirty="0"/>
          </a:p>
          <a:p>
            <a:r>
              <a:rPr lang="en-US" dirty="0"/>
              <a:t>Links in the resource sheet available</a:t>
            </a:r>
          </a:p>
        </p:txBody>
      </p:sp>
      <p:sp>
        <p:nvSpPr>
          <p:cNvPr id="4" name="Slide Number Placeholder 3"/>
          <p:cNvSpPr>
            <a:spLocks noGrp="1"/>
          </p:cNvSpPr>
          <p:nvPr>
            <p:ph type="sldNum" sz="quarter" idx="5"/>
          </p:nvPr>
        </p:nvSpPr>
        <p:spPr/>
        <p:txBody>
          <a:bodyPr/>
          <a:lstStyle/>
          <a:p>
            <a:fld id="{6186BE1D-A339-4127-85D8-2AD40EB5AA05}" type="slidenum">
              <a:rPr lang="en-US" smtClean="0"/>
              <a:t>22</a:t>
            </a:fld>
            <a:endParaRPr lang="en-US"/>
          </a:p>
        </p:txBody>
      </p:sp>
    </p:spTree>
    <p:extLst>
      <p:ext uri="{BB962C8B-B14F-4D97-AF65-F5344CB8AC3E}">
        <p14:creationId xmlns:p14="http://schemas.microsoft.com/office/powerpoint/2010/main" val="3845726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don’t give a 16-year-old the keys to a brand-new car with no training/education and expect them to figure it out on their own. Why should devices and technology be different?</a:t>
            </a:r>
          </a:p>
        </p:txBody>
      </p:sp>
      <p:sp>
        <p:nvSpPr>
          <p:cNvPr id="4" name="Slide Number Placeholder 3"/>
          <p:cNvSpPr>
            <a:spLocks noGrp="1"/>
          </p:cNvSpPr>
          <p:nvPr>
            <p:ph type="sldNum" sz="quarter" idx="5"/>
          </p:nvPr>
        </p:nvSpPr>
        <p:spPr/>
        <p:txBody>
          <a:bodyPr/>
          <a:lstStyle/>
          <a:p>
            <a:fld id="{6186BE1D-A339-4127-85D8-2AD40EB5AA05}" type="slidenum">
              <a:rPr lang="en-US" smtClean="0"/>
              <a:t>23</a:t>
            </a:fld>
            <a:endParaRPr lang="en-US"/>
          </a:p>
        </p:txBody>
      </p:sp>
    </p:spTree>
    <p:extLst>
      <p:ext uri="{BB962C8B-B14F-4D97-AF65-F5344CB8AC3E}">
        <p14:creationId xmlns:p14="http://schemas.microsoft.com/office/powerpoint/2010/main" val="1676319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Overall, knowing how to set up a device/account empowers parents to create a safe and healthy digital environment for kids. Technology evolves rapidly so it’s important for parents to stay informed and adapt strategies as needed to ensure continued safety in the digital world. </a:t>
            </a:r>
          </a:p>
          <a:p>
            <a:endParaRPr lang="en-US" dirty="0"/>
          </a:p>
          <a:p>
            <a:r>
              <a:rPr lang="en-US" dirty="0"/>
              <a:t>Monitor: It’s not about spying, it’s about striking a balance between protecting children from potential harm and fostering their digital independence. It’s an ongoing process and an investment in their safety. </a:t>
            </a:r>
          </a:p>
          <a:p>
            <a:endParaRPr lang="en-US" dirty="0"/>
          </a:p>
          <a:p>
            <a:r>
              <a:rPr lang="en-US" dirty="0"/>
              <a:t>Approve: Approving apps/games is crucial for several reasons and goes beyond just saying yes or no when asked. Approving apps together creates opportunities for open communication about online activities. Discuss why certain apps are approved or not. Builds trust and strengthens parent-child relationship. </a:t>
            </a:r>
          </a:p>
          <a:p>
            <a:endParaRPr lang="en-US" dirty="0"/>
          </a:p>
          <a:p>
            <a:r>
              <a:rPr lang="en-US" dirty="0"/>
              <a:t>Restrict: Vitally important for parents to restrict access to inappropriate content. It’s about creating a safe and age-appropriate online environment where children can explore and learn while being protected from potential harm. Parental control tools can certainly help, but that’s just a part of the solution. You cannot rely solely on them. </a:t>
            </a:r>
          </a:p>
          <a:p>
            <a:endParaRPr lang="en-US" dirty="0"/>
          </a:p>
          <a:p>
            <a:r>
              <a:rPr lang="en-US" dirty="0"/>
              <a:t>Talk: Continue to have open and repeated conversations about online safety as they are your most powerful tools. This is how you best equip your children with the knowledge, skills, and confidence they need to navigate the digital world safely and responsible. This is an investment in their future!</a:t>
            </a:r>
          </a:p>
        </p:txBody>
      </p:sp>
      <p:sp>
        <p:nvSpPr>
          <p:cNvPr id="4" name="Slide Number Placeholder 3"/>
          <p:cNvSpPr>
            <a:spLocks noGrp="1"/>
          </p:cNvSpPr>
          <p:nvPr>
            <p:ph type="sldNum" sz="quarter" idx="5"/>
          </p:nvPr>
        </p:nvSpPr>
        <p:spPr/>
        <p:txBody>
          <a:bodyPr/>
          <a:lstStyle/>
          <a:p>
            <a:fld id="{6186BE1D-A339-4127-85D8-2AD40EB5AA05}" type="slidenum">
              <a:rPr lang="en-US" smtClean="0"/>
              <a:t>24</a:t>
            </a:fld>
            <a:endParaRPr lang="en-US"/>
          </a:p>
        </p:txBody>
      </p:sp>
    </p:spTree>
    <p:extLst>
      <p:ext uri="{BB962C8B-B14F-4D97-AF65-F5344CB8AC3E}">
        <p14:creationId xmlns:p14="http://schemas.microsoft.com/office/powerpoint/2010/main" val="3749226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numerous resources out there to help you start the conversation (NCMEC, Thorn, Our Rescue, ICAC Task Force, Dept. Homeland Security, FBI, etc.)</a:t>
            </a:r>
          </a:p>
          <a:p>
            <a:endParaRPr lang="en-US" dirty="0"/>
          </a:p>
          <a:p>
            <a:r>
              <a:rPr lang="en-US" dirty="0"/>
              <a:t>There are also interactive resources available specifically for children and teens (NCMEC </a:t>
            </a:r>
            <a:r>
              <a:rPr lang="en-US" dirty="0" err="1"/>
              <a:t>NetSmartz</a:t>
            </a:r>
            <a:r>
              <a:rPr lang="en-US" dirty="0"/>
              <a:t> and </a:t>
            </a:r>
            <a:r>
              <a:rPr lang="en-US" dirty="0" err="1"/>
              <a:t>KidSmartz</a:t>
            </a:r>
            <a:r>
              <a:rPr lang="en-US" dirty="0"/>
              <a:t>) with companion resources for parents to better understand the risks (No Escape Room)</a:t>
            </a:r>
          </a:p>
          <a:p>
            <a:endParaRPr lang="en-US" dirty="0"/>
          </a:p>
          <a:p>
            <a:r>
              <a:rPr lang="en-US" dirty="0"/>
              <a:t>As a part of your conversations as a family, agree to hold each other accountable. Find a technology agreement plan that works for your family and commit to each other to follow it (now it’s contractually binding!). Parents: model good online behavior yourselves!</a:t>
            </a:r>
          </a:p>
        </p:txBody>
      </p:sp>
      <p:sp>
        <p:nvSpPr>
          <p:cNvPr id="4" name="Slide Number Placeholder 3"/>
          <p:cNvSpPr>
            <a:spLocks noGrp="1"/>
          </p:cNvSpPr>
          <p:nvPr>
            <p:ph type="sldNum" sz="quarter" idx="5"/>
          </p:nvPr>
        </p:nvSpPr>
        <p:spPr/>
        <p:txBody>
          <a:bodyPr/>
          <a:lstStyle/>
          <a:p>
            <a:fld id="{6186BE1D-A339-4127-85D8-2AD40EB5AA05}" type="slidenum">
              <a:rPr lang="en-US" smtClean="0"/>
              <a:t>27</a:t>
            </a:fld>
            <a:endParaRPr lang="en-US"/>
          </a:p>
        </p:txBody>
      </p:sp>
    </p:spTree>
    <p:extLst>
      <p:ext uri="{BB962C8B-B14F-4D97-AF65-F5344CB8AC3E}">
        <p14:creationId xmlns:p14="http://schemas.microsoft.com/office/powerpoint/2010/main" val="1927277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STAY CALM! Remember, this is NOT their fault! Someone has taken advantage of/exploited them.</a:t>
            </a:r>
          </a:p>
        </p:txBody>
      </p:sp>
      <p:sp>
        <p:nvSpPr>
          <p:cNvPr id="4" name="Slide Number Placeholder 3"/>
          <p:cNvSpPr>
            <a:spLocks noGrp="1"/>
          </p:cNvSpPr>
          <p:nvPr>
            <p:ph type="sldNum" sz="quarter" idx="5"/>
          </p:nvPr>
        </p:nvSpPr>
        <p:spPr/>
        <p:txBody>
          <a:bodyPr/>
          <a:lstStyle/>
          <a:p>
            <a:fld id="{6186BE1D-A339-4127-85D8-2AD40EB5AA05}" type="slidenum">
              <a:rPr lang="en-US" smtClean="0"/>
              <a:t>28</a:t>
            </a:fld>
            <a:endParaRPr lang="en-US"/>
          </a:p>
        </p:txBody>
      </p:sp>
    </p:spTree>
    <p:extLst>
      <p:ext uri="{BB962C8B-B14F-4D97-AF65-F5344CB8AC3E}">
        <p14:creationId xmlns:p14="http://schemas.microsoft.com/office/powerpoint/2010/main" val="1142871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Help your child by identifying other trusted adults as well if something happens and they don’t feel comfortable coming straight to you.</a:t>
            </a:r>
          </a:p>
          <a:p>
            <a:endParaRPr lang="en-US" dirty="0"/>
          </a:p>
          <a:p>
            <a:r>
              <a:rPr lang="en-US" dirty="0"/>
              <a:t>2. If they don’t feel safe telling you, you don’t get a chance to help!</a:t>
            </a:r>
          </a:p>
          <a:p>
            <a:endParaRPr lang="en-US" dirty="0"/>
          </a:p>
          <a:p>
            <a:r>
              <a:rPr lang="en-US" dirty="0"/>
              <a:t>3. These conversations need to start early (when they get their first device, when they set up an account, etc.), but it’s never too late to start. </a:t>
            </a:r>
          </a:p>
          <a:p>
            <a:endParaRPr lang="en-US" dirty="0"/>
          </a:p>
          <a:p>
            <a:r>
              <a:rPr lang="en-US" dirty="0"/>
              <a:t>4. Be kind to yourself! Additional resources available in the materials for parent resources but talk to someone about it. You are not alone! </a:t>
            </a:r>
          </a:p>
        </p:txBody>
      </p:sp>
      <p:sp>
        <p:nvSpPr>
          <p:cNvPr id="4" name="Slide Number Placeholder 3"/>
          <p:cNvSpPr>
            <a:spLocks noGrp="1"/>
          </p:cNvSpPr>
          <p:nvPr>
            <p:ph type="sldNum" sz="quarter" idx="5"/>
          </p:nvPr>
        </p:nvSpPr>
        <p:spPr/>
        <p:txBody>
          <a:bodyPr/>
          <a:lstStyle/>
          <a:p>
            <a:fld id="{6186BE1D-A339-4127-85D8-2AD40EB5AA05}" type="slidenum">
              <a:rPr lang="en-US" smtClean="0"/>
              <a:t>29</a:t>
            </a:fld>
            <a:endParaRPr lang="en-US"/>
          </a:p>
        </p:txBody>
      </p:sp>
    </p:spTree>
    <p:extLst>
      <p:ext uri="{BB962C8B-B14F-4D97-AF65-F5344CB8AC3E}">
        <p14:creationId xmlns:p14="http://schemas.microsoft.com/office/powerpoint/2010/main" val="348380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37C9F-308C-3E9F-0337-F59913C4F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4CDD9-FC6C-8EEF-4F30-0B277CC7C3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E19ED-90F8-C28C-D619-7093E50E14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69CFB9-894B-5C58-AB5F-99CFC9B2A352}"/>
              </a:ext>
            </a:extLst>
          </p:cNvPr>
          <p:cNvSpPr>
            <a:spLocks noGrp="1"/>
          </p:cNvSpPr>
          <p:nvPr>
            <p:ph type="sldNum" sz="quarter" idx="5"/>
          </p:nvPr>
        </p:nvSpPr>
        <p:spPr/>
        <p:txBody>
          <a:bodyPr/>
          <a:lstStyle/>
          <a:p>
            <a:fld id="{6186BE1D-A339-4127-85D8-2AD40EB5AA05}" type="slidenum">
              <a:rPr lang="en-US" smtClean="0"/>
              <a:t>31</a:t>
            </a:fld>
            <a:endParaRPr lang="en-US"/>
          </a:p>
        </p:txBody>
      </p:sp>
    </p:spTree>
    <p:extLst>
      <p:ext uri="{BB962C8B-B14F-4D97-AF65-F5344CB8AC3E}">
        <p14:creationId xmlns:p14="http://schemas.microsoft.com/office/powerpoint/2010/main" val="4160495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BDCCCC5-01E8-49D3-9AA9-3B0A9E28E089}" type="datetimeFigureOut">
              <a:rPr lang="en-US" smtClean="0"/>
              <a:t>8/12/2026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3481427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CCCC5-01E8-49D3-9AA9-3B0A9E28E089}"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1622067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DCCCC5-01E8-49D3-9AA9-3B0A9E28E089}"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92875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DCCCC5-01E8-49D3-9AA9-3B0A9E28E089}"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3437123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DCCCC5-01E8-49D3-9AA9-3B0A9E28E089}" type="datetimeFigureOut">
              <a:rPr lang="en-US" smtClean="0"/>
              <a:t>8/12/2026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4196095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DCCCC5-01E8-49D3-9AA9-3B0A9E28E089}" type="datetimeFigureOut">
              <a:rPr lang="en-US" smtClean="0"/>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2821013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CCCC5-01E8-49D3-9AA9-3B0A9E28E089}" type="datetimeFigureOut">
              <a:rPr lang="en-US" smtClean="0"/>
              <a:t>8/12/2026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1069934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CCCC5-01E8-49D3-9AA9-3B0A9E28E089}"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241743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CCCC5-01E8-49D3-9AA9-3B0A9E28E089}"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2807195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CCCC5-01E8-49D3-9AA9-3B0A9E28E089}"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2466669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CCCC5-01E8-49D3-9AA9-3B0A9E28E089}"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1018690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CCCC5-01E8-49D3-9AA9-3B0A9E28E089}"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0AB43-7116-4FB5-A1E1-9EAF04B5A3E7}"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60915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DCCCC5-01E8-49D3-9AA9-3B0A9E28E089}" type="datetimeFigureOut">
              <a:rPr lang="en-US" smtClean="0"/>
              <a:t>8/12/2026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3740214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BDCCCC5-01E8-49D3-9AA9-3B0A9E28E089}" type="datetimeFigureOut">
              <a:rPr lang="en-US" smtClean="0"/>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1642712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BDCCCC5-01E8-49D3-9AA9-3B0A9E28E089}" type="datetimeFigureOut">
              <a:rPr lang="en-US" smtClean="0"/>
              <a:t>8/12/2026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2848543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CCCC5-01E8-49D3-9AA9-3B0A9E28E089}"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1231487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CCCC5-01E8-49D3-9AA9-3B0A9E28E089}" type="datetimeFigureOut">
              <a:rPr lang="en-US" smtClean="0"/>
              <a:t>8/12/2026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60AB43-7116-4FB5-A1E1-9EAF04B5A3E7}" type="slidenum">
              <a:rPr lang="en-US" smtClean="0"/>
              <a:t>‹#›</a:t>
            </a:fld>
            <a:endParaRPr lang="en-US"/>
          </a:p>
        </p:txBody>
      </p:sp>
    </p:spTree>
    <p:extLst>
      <p:ext uri="{BB962C8B-B14F-4D97-AF65-F5344CB8AC3E}">
        <p14:creationId xmlns:p14="http://schemas.microsoft.com/office/powerpoint/2010/main" val="1973619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BDCCCC5-01E8-49D3-9AA9-3B0A9E28E089}" type="datetimeFigureOut">
              <a:rPr lang="en-US" smtClean="0"/>
              <a:t>8/12/2026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F60AB43-7116-4FB5-A1E1-9EAF04B5A3E7}" type="slidenum">
              <a:rPr lang="en-US" smtClean="0"/>
              <a:t>‹#›</a:t>
            </a:fld>
            <a:endParaRPr lang="en-US"/>
          </a:p>
        </p:txBody>
      </p:sp>
    </p:spTree>
    <p:extLst>
      <p:ext uri="{BB962C8B-B14F-4D97-AF65-F5344CB8AC3E}">
        <p14:creationId xmlns:p14="http://schemas.microsoft.com/office/powerpoint/2010/main" val="248667747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26" Type="http://schemas.openxmlformats.org/officeDocument/2006/relationships/image" Target="../media/image34.pn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3.png"/><Relationship Id="rId2" Type="http://schemas.openxmlformats.org/officeDocument/2006/relationships/notesSlide" Target="../notesSlides/notesSlide9.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 Id="rId27"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4.sv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jpeg"/><Relationship Id="rId7" Type="http://schemas.openxmlformats.org/officeDocument/2006/relationships/diagramColors" Target="../diagrams/colors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5.sv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7327A-1542-2E5F-C5A8-A4A80E388C8F}"/>
              </a:ext>
            </a:extLst>
          </p:cNvPr>
          <p:cNvSpPr>
            <a:spLocks noGrp="1"/>
          </p:cNvSpPr>
          <p:nvPr>
            <p:ph type="ctrTitle"/>
          </p:nvPr>
        </p:nvSpPr>
        <p:spPr>
          <a:xfrm>
            <a:off x="1700212" y="1122363"/>
            <a:ext cx="8791575" cy="2387600"/>
          </a:xfrm>
        </p:spPr>
        <p:txBody>
          <a:bodyPr>
            <a:normAutofit/>
          </a:bodyPr>
          <a:lstStyle/>
          <a:p>
            <a:r>
              <a:rPr lang="en-US" sz="5400"/>
              <a:t>Digital safety 101</a:t>
            </a:r>
            <a:endParaRPr lang="en-US" sz="5400" dirty="0"/>
          </a:p>
        </p:txBody>
      </p:sp>
      <p:sp>
        <p:nvSpPr>
          <p:cNvPr id="3" name="Subtitle 2">
            <a:extLst>
              <a:ext uri="{FF2B5EF4-FFF2-40B4-BE49-F238E27FC236}">
                <a16:creationId xmlns:a16="http://schemas.microsoft.com/office/drawing/2014/main" id="{067E5B79-C8D1-E78A-580E-C2033526DF9C}"/>
              </a:ext>
            </a:extLst>
          </p:cNvPr>
          <p:cNvSpPr>
            <a:spLocks noGrp="1"/>
          </p:cNvSpPr>
          <p:nvPr>
            <p:ph type="subTitle" idx="1"/>
          </p:nvPr>
        </p:nvSpPr>
        <p:spPr>
          <a:xfrm>
            <a:off x="1700212" y="3602038"/>
            <a:ext cx="8932120" cy="1655762"/>
          </a:xfrm>
        </p:spPr>
        <p:txBody>
          <a:bodyPr>
            <a:normAutofit/>
          </a:bodyPr>
          <a:lstStyle/>
          <a:p>
            <a:r>
              <a:rPr lang="en-US" sz="2400" dirty="0"/>
              <a:t>Protecting yourself and others in a digital world</a:t>
            </a:r>
          </a:p>
        </p:txBody>
      </p:sp>
    </p:spTree>
    <p:extLst>
      <p:ext uri="{BB962C8B-B14F-4D97-AF65-F5344CB8AC3E}">
        <p14:creationId xmlns:p14="http://schemas.microsoft.com/office/powerpoint/2010/main" val="538278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1" name="Rectangle 240">
            <a:extLst>
              <a:ext uri="{FF2B5EF4-FFF2-40B4-BE49-F238E27FC236}">
                <a16:creationId xmlns:a16="http://schemas.microsoft.com/office/drawing/2014/main" id="{E79AA19A-D2E5-47F2-AF0A-1AF60D42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42" name="Picture 2">
            <a:extLst>
              <a:ext uri="{FF2B5EF4-FFF2-40B4-BE49-F238E27FC236}">
                <a16:creationId xmlns:a16="http://schemas.microsoft.com/office/drawing/2014/main" id="{91A1E618-D29E-4367-8C34-500E34D05B1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783" y="0"/>
            <a:ext cx="12188952" cy="6858000"/>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grpSp>
        <p:nvGrpSpPr>
          <p:cNvPr id="243" name="Group 242">
            <a:extLst>
              <a:ext uri="{FF2B5EF4-FFF2-40B4-BE49-F238E27FC236}">
                <a16:creationId xmlns:a16="http://schemas.microsoft.com/office/drawing/2014/main" id="{81F2BFD0-D896-4BA3-BA8F-0C866BD024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bg2">
                  <a:lumMod val="60000"/>
                  <a:lumOff val="40000"/>
                </a:schemeClr>
              </a:gs>
            </a:gsLst>
            <a:lin ang="5400000" scaled="0"/>
            <a:tileRect/>
          </a:gradFill>
        </p:grpSpPr>
        <p:sp>
          <p:nvSpPr>
            <p:cNvPr id="244" name="Rectangle 5">
              <a:extLst>
                <a:ext uri="{FF2B5EF4-FFF2-40B4-BE49-F238E27FC236}">
                  <a16:creationId xmlns:a16="http://schemas.microsoft.com/office/drawing/2014/main" id="{E768552D-D282-4F68-A829-290A4E83179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45" name="Freeform 6">
              <a:extLst>
                <a:ext uri="{FF2B5EF4-FFF2-40B4-BE49-F238E27FC236}">
                  <a16:creationId xmlns:a16="http://schemas.microsoft.com/office/drawing/2014/main" id="{B24AFF31-9CD5-4E66-92F8-23BBAA24FB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6" name="Freeform 7">
              <a:extLst>
                <a:ext uri="{FF2B5EF4-FFF2-40B4-BE49-F238E27FC236}">
                  <a16:creationId xmlns:a16="http://schemas.microsoft.com/office/drawing/2014/main" id="{2267C9D4-1770-45DD-AAFC-481CD7F9AA8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7" name="Freeform 8">
              <a:extLst>
                <a:ext uri="{FF2B5EF4-FFF2-40B4-BE49-F238E27FC236}">
                  <a16:creationId xmlns:a16="http://schemas.microsoft.com/office/drawing/2014/main" id="{10DD6E0B-EC58-4D78-8125-AD2172CD2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8" name="Freeform 9">
              <a:extLst>
                <a:ext uri="{FF2B5EF4-FFF2-40B4-BE49-F238E27FC236}">
                  <a16:creationId xmlns:a16="http://schemas.microsoft.com/office/drawing/2014/main" id="{23D6129D-742B-422D-A589-6692C16715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9" name="Freeform 10">
              <a:extLst>
                <a:ext uri="{FF2B5EF4-FFF2-40B4-BE49-F238E27FC236}">
                  <a16:creationId xmlns:a16="http://schemas.microsoft.com/office/drawing/2014/main" id="{9EA94B27-F456-4ED8-8882-77632BDA0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0" name="Freeform 11">
              <a:extLst>
                <a:ext uri="{FF2B5EF4-FFF2-40B4-BE49-F238E27FC236}">
                  <a16:creationId xmlns:a16="http://schemas.microsoft.com/office/drawing/2014/main" id="{5B7F96AD-560C-44A0-A513-B06758743D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1" name="Freeform 12">
              <a:extLst>
                <a:ext uri="{FF2B5EF4-FFF2-40B4-BE49-F238E27FC236}">
                  <a16:creationId xmlns:a16="http://schemas.microsoft.com/office/drawing/2014/main" id="{86701218-3235-4E29-9935-1315B5CCAA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2" name="Freeform 13">
              <a:extLst>
                <a:ext uri="{FF2B5EF4-FFF2-40B4-BE49-F238E27FC236}">
                  <a16:creationId xmlns:a16="http://schemas.microsoft.com/office/drawing/2014/main" id="{046B7BE0-D335-42EA-9893-4FA7654F1F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3" name="Freeform 14">
              <a:extLst>
                <a:ext uri="{FF2B5EF4-FFF2-40B4-BE49-F238E27FC236}">
                  <a16:creationId xmlns:a16="http://schemas.microsoft.com/office/drawing/2014/main" id="{1CE912BA-808B-403C-B26F-8083A682EF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4" name="Freeform 15">
              <a:extLst>
                <a:ext uri="{FF2B5EF4-FFF2-40B4-BE49-F238E27FC236}">
                  <a16:creationId xmlns:a16="http://schemas.microsoft.com/office/drawing/2014/main" id="{D974F65A-298C-4395-B461-99B9B49A07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5" name="Line 16">
              <a:extLst>
                <a:ext uri="{FF2B5EF4-FFF2-40B4-BE49-F238E27FC236}">
                  <a16:creationId xmlns:a16="http://schemas.microsoft.com/office/drawing/2014/main" id="{700B2930-989F-49DC-B909-8150145AD09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56" name="Freeform 17">
              <a:extLst>
                <a:ext uri="{FF2B5EF4-FFF2-40B4-BE49-F238E27FC236}">
                  <a16:creationId xmlns:a16="http://schemas.microsoft.com/office/drawing/2014/main" id="{795CB5A4-5145-4F55-95D0-6FB820C84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7" name="Freeform 18">
              <a:extLst>
                <a:ext uri="{FF2B5EF4-FFF2-40B4-BE49-F238E27FC236}">
                  <a16:creationId xmlns:a16="http://schemas.microsoft.com/office/drawing/2014/main" id="{54BB8F48-D800-442A-A603-979FE924B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8" name="Freeform 19">
              <a:extLst>
                <a:ext uri="{FF2B5EF4-FFF2-40B4-BE49-F238E27FC236}">
                  <a16:creationId xmlns:a16="http://schemas.microsoft.com/office/drawing/2014/main" id="{6E863078-201C-4DC0-8D49-077300CE5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9" name="Freeform 20">
              <a:extLst>
                <a:ext uri="{FF2B5EF4-FFF2-40B4-BE49-F238E27FC236}">
                  <a16:creationId xmlns:a16="http://schemas.microsoft.com/office/drawing/2014/main" id="{6A07EBB6-75B0-4867-9AAF-7A645F4148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0" name="Rectangle 21">
              <a:extLst>
                <a:ext uri="{FF2B5EF4-FFF2-40B4-BE49-F238E27FC236}">
                  <a16:creationId xmlns:a16="http://schemas.microsoft.com/office/drawing/2014/main" id="{FA40A456-C685-468E-802E-FC9DF586AFD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61" name="Freeform 22">
              <a:extLst>
                <a:ext uri="{FF2B5EF4-FFF2-40B4-BE49-F238E27FC236}">
                  <a16:creationId xmlns:a16="http://schemas.microsoft.com/office/drawing/2014/main" id="{F101202F-1B2A-414C-83B7-9327E599C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2" name="Freeform 23">
              <a:extLst>
                <a:ext uri="{FF2B5EF4-FFF2-40B4-BE49-F238E27FC236}">
                  <a16:creationId xmlns:a16="http://schemas.microsoft.com/office/drawing/2014/main" id="{4CC9B21F-B169-47E9-9B97-3BB645B29C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3" name="Freeform 24">
              <a:extLst>
                <a:ext uri="{FF2B5EF4-FFF2-40B4-BE49-F238E27FC236}">
                  <a16:creationId xmlns:a16="http://schemas.microsoft.com/office/drawing/2014/main" id="{BC5FF733-2B71-4734-AD6A-5B35D99A3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4" name="Freeform 25">
              <a:extLst>
                <a:ext uri="{FF2B5EF4-FFF2-40B4-BE49-F238E27FC236}">
                  <a16:creationId xmlns:a16="http://schemas.microsoft.com/office/drawing/2014/main" id="{0BCEB342-9AFC-4DCB-B92F-E08DC9594A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5" name="Freeform 26">
              <a:extLst>
                <a:ext uri="{FF2B5EF4-FFF2-40B4-BE49-F238E27FC236}">
                  <a16:creationId xmlns:a16="http://schemas.microsoft.com/office/drawing/2014/main" id="{3B9B4933-5C48-49CF-9C6A-A29413150C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6" name="Freeform 27">
              <a:extLst>
                <a:ext uri="{FF2B5EF4-FFF2-40B4-BE49-F238E27FC236}">
                  <a16:creationId xmlns:a16="http://schemas.microsoft.com/office/drawing/2014/main" id="{404FC76C-600A-482C-8386-F77ACBCCA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7" name="Freeform 28">
              <a:extLst>
                <a:ext uri="{FF2B5EF4-FFF2-40B4-BE49-F238E27FC236}">
                  <a16:creationId xmlns:a16="http://schemas.microsoft.com/office/drawing/2014/main" id="{E8C5D50B-A590-4AAE-A748-113B62DADA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8" name="Freeform 29">
              <a:extLst>
                <a:ext uri="{FF2B5EF4-FFF2-40B4-BE49-F238E27FC236}">
                  <a16:creationId xmlns:a16="http://schemas.microsoft.com/office/drawing/2014/main" id="{6C045F21-7031-4278-BFEE-A9E856ADA9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9" name="Freeform 30">
              <a:extLst>
                <a:ext uri="{FF2B5EF4-FFF2-40B4-BE49-F238E27FC236}">
                  <a16:creationId xmlns:a16="http://schemas.microsoft.com/office/drawing/2014/main" id="{20EE11A6-3412-4362-8A81-592A15F2A1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0" name="Freeform 31">
              <a:extLst>
                <a:ext uri="{FF2B5EF4-FFF2-40B4-BE49-F238E27FC236}">
                  <a16:creationId xmlns:a16="http://schemas.microsoft.com/office/drawing/2014/main" id="{A376EBB9-93F5-4B6F-95B3-C36B6C851E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
        <p:nvSpPr>
          <p:cNvPr id="2" name="Title 1">
            <a:extLst>
              <a:ext uri="{FF2B5EF4-FFF2-40B4-BE49-F238E27FC236}">
                <a16:creationId xmlns:a16="http://schemas.microsoft.com/office/drawing/2014/main" id="{DD242AAE-576A-DAA5-3D85-2A5DB9567DEC}"/>
              </a:ext>
            </a:extLst>
          </p:cNvPr>
          <p:cNvSpPr>
            <a:spLocks noGrp="1"/>
          </p:cNvSpPr>
          <p:nvPr>
            <p:ph type="title"/>
          </p:nvPr>
        </p:nvSpPr>
        <p:spPr>
          <a:xfrm>
            <a:off x="853330" y="1254035"/>
            <a:ext cx="2926190" cy="4002222"/>
          </a:xfrm>
        </p:spPr>
        <p:txBody>
          <a:bodyPr>
            <a:normAutofit/>
          </a:bodyPr>
          <a:lstStyle/>
          <a:p>
            <a:pPr algn="ctr"/>
            <a:r>
              <a:rPr lang="en-US" dirty="0">
                <a:solidFill>
                  <a:srgbClr val="FFFFFF"/>
                </a:solidFill>
              </a:rPr>
              <a:t>My goals for tonight</a:t>
            </a:r>
          </a:p>
        </p:txBody>
      </p:sp>
      <p:sp useBgFill="1">
        <p:nvSpPr>
          <p:cNvPr id="271" name="Round Diagonal Corner Rectangle 6">
            <a:extLst>
              <a:ext uri="{FF2B5EF4-FFF2-40B4-BE49-F238E27FC236}">
                <a16:creationId xmlns:a16="http://schemas.microsoft.com/office/drawing/2014/main" id="{092ADBCF-B973-4C52-B740-4963E95B3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853439"/>
            <a:ext cx="6987476" cy="4760505"/>
          </a:xfrm>
          <a:prstGeom prst="round2DiagRect">
            <a:avLst>
              <a:gd name="adj1" fmla="val 7418"/>
              <a:gd name="adj2" fmla="val 0"/>
            </a:avLst>
          </a:prstGeom>
          <a:ln w="19050" cap="sq">
            <a:solidFill>
              <a:schemeClr val="bg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2" name="Group 271">
            <a:extLst>
              <a:ext uri="{FF2B5EF4-FFF2-40B4-BE49-F238E27FC236}">
                <a16:creationId xmlns:a16="http://schemas.microsoft.com/office/drawing/2014/main" id="{3FDD94EF-2C73-4E4C-8332-A75D8AC6BE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79200" y="0"/>
            <a:ext cx="674688" cy="6848476"/>
            <a:chOff x="11364912" y="0"/>
            <a:chExt cx="674688" cy="6848476"/>
          </a:xfrm>
          <a:gradFill flip="none" rotWithShape="1">
            <a:gsLst>
              <a:gs pos="0">
                <a:schemeClr val="bg2"/>
              </a:gs>
              <a:gs pos="100000">
                <a:schemeClr val="bg2">
                  <a:lumMod val="60000"/>
                  <a:lumOff val="40000"/>
                  <a:alpha val="60000"/>
                </a:schemeClr>
              </a:gs>
            </a:gsLst>
            <a:lin ang="5400000" scaled="0"/>
            <a:tileRect/>
          </a:gradFill>
        </p:grpSpPr>
        <p:sp>
          <p:nvSpPr>
            <p:cNvPr id="273" name="Freeform 32">
              <a:extLst>
                <a:ext uri="{FF2B5EF4-FFF2-40B4-BE49-F238E27FC236}">
                  <a16:creationId xmlns:a16="http://schemas.microsoft.com/office/drawing/2014/main" id="{16EF4FCE-B4BF-485E-B545-95827107AD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4" name="Freeform 33">
              <a:extLst>
                <a:ext uri="{FF2B5EF4-FFF2-40B4-BE49-F238E27FC236}">
                  <a16:creationId xmlns:a16="http://schemas.microsoft.com/office/drawing/2014/main" id="{C2DD2F29-32E6-486A-A295-CB29680AD9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5" name="Freeform 34">
              <a:extLst>
                <a:ext uri="{FF2B5EF4-FFF2-40B4-BE49-F238E27FC236}">
                  <a16:creationId xmlns:a16="http://schemas.microsoft.com/office/drawing/2014/main" id="{B1A76276-E7B7-4550-9AFF-0A2E9EAEA4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6" name="Freeform 35">
              <a:extLst>
                <a:ext uri="{FF2B5EF4-FFF2-40B4-BE49-F238E27FC236}">
                  <a16:creationId xmlns:a16="http://schemas.microsoft.com/office/drawing/2014/main" id="{EAFC4E0E-3390-457C-BCC9-A2479C10F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7" name="Freeform 36">
              <a:extLst>
                <a:ext uri="{FF2B5EF4-FFF2-40B4-BE49-F238E27FC236}">
                  <a16:creationId xmlns:a16="http://schemas.microsoft.com/office/drawing/2014/main" id="{D0E59BF7-C450-4448-B71A-80ECD878D3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8" name="Freeform 37">
              <a:extLst>
                <a:ext uri="{FF2B5EF4-FFF2-40B4-BE49-F238E27FC236}">
                  <a16:creationId xmlns:a16="http://schemas.microsoft.com/office/drawing/2014/main" id="{BAB182A0-0A27-42D3-A9D0-56E8B7F4A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9" name="Freeform 38">
              <a:extLst>
                <a:ext uri="{FF2B5EF4-FFF2-40B4-BE49-F238E27FC236}">
                  <a16:creationId xmlns:a16="http://schemas.microsoft.com/office/drawing/2014/main" id="{4C9A08D9-525C-448E-A071-78226848F4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0" name="Freeform 39">
              <a:extLst>
                <a:ext uri="{FF2B5EF4-FFF2-40B4-BE49-F238E27FC236}">
                  <a16:creationId xmlns:a16="http://schemas.microsoft.com/office/drawing/2014/main" id="{E7818D96-423C-499F-A080-00EF0B9D4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1" name="Freeform 40">
              <a:extLst>
                <a:ext uri="{FF2B5EF4-FFF2-40B4-BE49-F238E27FC236}">
                  <a16:creationId xmlns:a16="http://schemas.microsoft.com/office/drawing/2014/main" id="{059B8971-2367-46BA-8FCC-D001A6C369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2" name="Rectangle 41">
              <a:extLst>
                <a:ext uri="{FF2B5EF4-FFF2-40B4-BE49-F238E27FC236}">
                  <a16:creationId xmlns:a16="http://schemas.microsoft.com/office/drawing/2014/main" id="{E4DF0A08-11EF-495A-980F-2ED66FBB810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aphicFrame>
        <p:nvGraphicFramePr>
          <p:cNvPr id="78" name="Content Placeholder 2">
            <a:extLst>
              <a:ext uri="{FF2B5EF4-FFF2-40B4-BE49-F238E27FC236}">
                <a16:creationId xmlns:a16="http://schemas.microsoft.com/office/drawing/2014/main" id="{5F3B0E64-B8C8-C076-6AB9-E4C5115D508A}"/>
              </a:ext>
            </a:extLst>
          </p:cNvPr>
          <p:cNvGraphicFramePr>
            <a:graphicFrameLocks noGrp="1"/>
          </p:cNvGraphicFramePr>
          <p:nvPr>
            <p:ph idx="1"/>
            <p:extLst>
              <p:ext uri="{D42A27DB-BD31-4B8C-83A1-F6EECF244321}">
                <p14:modId xmlns:p14="http://schemas.microsoft.com/office/powerpoint/2010/main" val="1351726283"/>
              </p:ext>
            </p:extLst>
          </p:nvPr>
        </p:nvGraphicFramePr>
        <p:xfrm>
          <a:off x="4423954" y="1254035"/>
          <a:ext cx="6296297" cy="40022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555468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ABC14-EDB5-8513-84F8-6CE6B8F1DBBB}"/>
              </a:ext>
            </a:extLst>
          </p:cNvPr>
          <p:cNvSpPr>
            <a:spLocks noGrp="1"/>
          </p:cNvSpPr>
          <p:nvPr>
            <p:ph type="title"/>
          </p:nvPr>
        </p:nvSpPr>
        <p:spPr>
          <a:xfrm>
            <a:off x="1577445" y="798425"/>
            <a:ext cx="9048219" cy="1092200"/>
          </a:xfrm>
        </p:spPr>
        <p:txBody>
          <a:bodyPr anchor="ctr">
            <a:normAutofit/>
          </a:bodyPr>
          <a:lstStyle/>
          <a:p>
            <a:pPr algn="ctr"/>
            <a:r>
              <a:rPr lang="en-US" sz="4400" b="1" u="sng" dirty="0">
                <a:solidFill>
                  <a:srgbClr val="FFFFFF"/>
                </a:solidFill>
              </a:rPr>
              <a:t>disclaimer</a:t>
            </a:r>
          </a:p>
        </p:txBody>
      </p:sp>
      <p:graphicFrame>
        <p:nvGraphicFramePr>
          <p:cNvPr id="42" name="Content Placeholder 2">
            <a:extLst>
              <a:ext uri="{FF2B5EF4-FFF2-40B4-BE49-F238E27FC236}">
                <a16:creationId xmlns:a16="http://schemas.microsoft.com/office/drawing/2014/main" id="{3EB854D6-F0C4-54CC-E4BD-6A15EDC34B3A}"/>
              </a:ext>
            </a:extLst>
          </p:cNvPr>
          <p:cNvGraphicFramePr>
            <a:graphicFrameLocks noGrp="1"/>
          </p:cNvGraphicFramePr>
          <p:nvPr>
            <p:ph idx="1"/>
            <p:extLst>
              <p:ext uri="{D42A27DB-BD31-4B8C-83A1-F6EECF244321}">
                <p14:modId xmlns:p14="http://schemas.microsoft.com/office/powerpoint/2010/main" val="2015373152"/>
              </p:ext>
            </p:extLst>
          </p:nvPr>
        </p:nvGraphicFramePr>
        <p:xfrm>
          <a:off x="1577446" y="2413001"/>
          <a:ext cx="9048218" cy="30331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73694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1"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12"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3"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4"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15"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6"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7"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8"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19"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0"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1"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2"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3"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4"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5"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6"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7"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8"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29"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0"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1"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2"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3"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4"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5"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6"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7"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8"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39"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40"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1"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2"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3"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4"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5"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6"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7"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8"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49"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0"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1"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w="9525">
                  <a:solidFill>
                    <a:srgbClr val="000000"/>
                  </a:solidFill>
                  <a:miter lim="800000"/>
                  <a:headEnd/>
                  <a:tailEnd/>
                </a14:hiddenLine>
              </a:ext>
            </a:extLst>
          </p:spPr>
          <p:txBody>
            <a:bodyPr/>
            <a:lstStyle/>
            <a:p>
              <a:endParaRPr lang="en-US"/>
            </a:p>
          </p:txBody>
        </p:sp>
        <p:sp>
          <p:nvSpPr>
            <p:cNvPr id="52"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3"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4"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5"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6"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7"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8"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59"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0"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1"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2"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3"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sp>
          <p:nvSpPr>
            <p:cNvPr id="64"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w="9525">
                  <a:solidFill>
                    <a:srgbClr val="000000"/>
                  </a:solidFill>
                  <a:round/>
                  <a:headEnd/>
                  <a:tailEnd/>
                </a14:hiddenLine>
              </a:ext>
            </a:extLst>
          </p:spPr>
          <p:txBody>
            <a:bodyPr/>
            <a:lstStyle/>
            <a:p>
              <a:endParaRPr lang="en-US"/>
            </a:p>
          </p:txBody>
        </p:sp>
      </p:grpSp>
      <p:sp useBgFill="1">
        <p:nvSpPr>
          <p:cNvPr id="66" name="Rectangle 65">
            <a:extLst>
              <a:ext uri="{FF2B5EF4-FFF2-40B4-BE49-F238E27FC236}">
                <a16:creationId xmlns:a16="http://schemas.microsoft.com/office/drawing/2014/main" id="{7A070EAD-1DCD-4F3D-BA84-799B891A0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3384C51-99DA-9293-8ABC-8B858E71D077}"/>
              </a:ext>
            </a:extLst>
          </p:cNvPr>
          <p:cNvSpPr>
            <a:spLocks noGrp="1"/>
          </p:cNvSpPr>
          <p:nvPr>
            <p:ph type="title"/>
          </p:nvPr>
        </p:nvSpPr>
        <p:spPr>
          <a:xfrm>
            <a:off x="3108960" y="1881422"/>
            <a:ext cx="7559039" cy="1441447"/>
          </a:xfrm>
        </p:spPr>
        <p:txBody>
          <a:bodyPr vert="horz" lIns="91440" tIns="45720" rIns="91440" bIns="45720" rtlCol="0" anchor="b">
            <a:normAutofit/>
          </a:bodyPr>
          <a:lstStyle/>
          <a:p>
            <a:r>
              <a:rPr lang="en-US" sz="5400" dirty="0"/>
              <a:t>always remember…</a:t>
            </a:r>
          </a:p>
        </p:txBody>
      </p:sp>
      <p:sp>
        <p:nvSpPr>
          <p:cNvPr id="3" name="Content Placeholder 2">
            <a:extLst>
              <a:ext uri="{FF2B5EF4-FFF2-40B4-BE49-F238E27FC236}">
                <a16:creationId xmlns:a16="http://schemas.microsoft.com/office/drawing/2014/main" id="{7482CCB9-BEF0-217E-15A5-CA160CA85399}"/>
              </a:ext>
            </a:extLst>
          </p:cNvPr>
          <p:cNvSpPr>
            <a:spLocks noGrp="1"/>
          </p:cNvSpPr>
          <p:nvPr>
            <p:ph idx="1"/>
          </p:nvPr>
        </p:nvSpPr>
        <p:spPr>
          <a:xfrm>
            <a:off x="3128010" y="3624429"/>
            <a:ext cx="7539989" cy="1108075"/>
          </a:xfrm>
        </p:spPr>
        <p:txBody>
          <a:bodyPr vert="horz" lIns="91440" tIns="45720" rIns="91440" bIns="45720" rtlCol="0">
            <a:normAutofit/>
          </a:bodyPr>
          <a:lstStyle/>
          <a:p>
            <a:pPr marL="0" indent="0">
              <a:buNone/>
            </a:pPr>
            <a:r>
              <a:rPr lang="en-US" sz="2800" cap="all" dirty="0"/>
              <a:t>You are </a:t>
            </a:r>
            <a:r>
              <a:rPr lang="en-US" sz="2800" b="1" u="sng" cap="all" dirty="0"/>
              <a:t>not</a:t>
            </a:r>
            <a:r>
              <a:rPr lang="en-US" sz="2800" cap="all" dirty="0"/>
              <a:t> alone!</a:t>
            </a:r>
          </a:p>
        </p:txBody>
      </p:sp>
      <p:grpSp>
        <p:nvGrpSpPr>
          <p:cNvPr id="205" name="Group 204">
            <a:extLst>
              <a:ext uri="{FF2B5EF4-FFF2-40B4-BE49-F238E27FC236}">
                <a16:creationId xmlns:a16="http://schemas.microsoft.com/office/drawing/2014/main" id="{DE471E13-6104-4637-8A8F-B545529B1D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alpha val="60000"/>
                </a:schemeClr>
              </a:gs>
              <a:gs pos="100000">
                <a:schemeClr val="bg2">
                  <a:lumMod val="60000"/>
                  <a:lumOff val="40000"/>
                  <a:alpha val="80000"/>
                </a:schemeClr>
              </a:gs>
            </a:gsLst>
            <a:lin ang="5400000" scaled="0"/>
            <a:tileRect/>
          </a:gradFill>
        </p:grpSpPr>
        <p:sp>
          <p:nvSpPr>
            <p:cNvPr id="206" name="Rectangle 5">
              <a:extLst>
                <a:ext uri="{FF2B5EF4-FFF2-40B4-BE49-F238E27FC236}">
                  <a16:creationId xmlns:a16="http://schemas.microsoft.com/office/drawing/2014/main" id="{802F412D-6781-427D-AB79-09FD610CCE5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70" name="Freeform 6">
              <a:extLst>
                <a:ext uri="{FF2B5EF4-FFF2-40B4-BE49-F238E27FC236}">
                  <a16:creationId xmlns:a16="http://schemas.microsoft.com/office/drawing/2014/main" id="{8471B962-D824-43CE-B5DD-704B305B28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7" name="Freeform 7">
              <a:extLst>
                <a:ext uri="{FF2B5EF4-FFF2-40B4-BE49-F238E27FC236}">
                  <a16:creationId xmlns:a16="http://schemas.microsoft.com/office/drawing/2014/main" id="{ED60EBD3-FA75-460B-AFBD-3F234A0CAA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2" name="Rectangle 8">
              <a:extLst>
                <a:ext uri="{FF2B5EF4-FFF2-40B4-BE49-F238E27FC236}">
                  <a16:creationId xmlns:a16="http://schemas.microsoft.com/office/drawing/2014/main" id="{D0791244-FBF2-49D9-BDBC-E2E58C86B4D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73" name="Freeform 9">
              <a:extLst>
                <a:ext uri="{FF2B5EF4-FFF2-40B4-BE49-F238E27FC236}">
                  <a16:creationId xmlns:a16="http://schemas.microsoft.com/office/drawing/2014/main" id="{FEE4C4B1-195C-40F5-A78F-2EB7ED6E6F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4" name="Freeform 10">
              <a:extLst>
                <a:ext uri="{FF2B5EF4-FFF2-40B4-BE49-F238E27FC236}">
                  <a16:creationId xmlns:a16="http://schemas.microsoft.com/office/drawing/2014/main" id="{22766AF8-3850-41E4-80D0-321D9A13D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5" name="Freeform 11">
              <a:extLst>
                <a:ext uri="{FF2B5EF4-FFF2-40B4-BE49-F238E27FC236}">
                  <a16:creationId xmlns:a16="http://schemas.microsoft.com/office/drawing/2014/main" id="{8834F8EE-AB04-42FE-AE7B-3E9C6ACA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6" name="Freeform 12">
              <a:extLst>
                <a:ext uri="{FF2B5EF4-FFF2-40B4-BE49-F238E27FC236}">
                  <a16:creationId xmlns:a16="http://schemas.microsoft.com/office/drawing/2014/main" id="{C86BB534-4617-4275-908E-357CF2246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7" name="Freeform 13">
              <a:extLst>
                <a:ext uri="{FF2B5EF4-FFF2-40B4-BE49-F238E27FC236}">
                  <a16:creationId xmlns:a16="http://schemas.microsoft.com/office/drawing/2014/main" id="{B6DEB58B-8D28-4BE9-9CA9-F4B3A083B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8" name="Freeform 14">
              <a:extLst>
                <a:ext uri="{FF2B5EF4-FFF2-40B4-BE49-F238E27FC236}">
                  <a16:creationId xmlns:a16="http://schemas.microsoft.com/office/drawing/2014/main" id="{25A772BC-4720-4EC2-AD61-A7B74E91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9" name="Freeform 15">
              <a:extLst>
                <a:ext uri="{FF2B5EF4-FFF2-40B4-BE49-F238E27FC236}">
                  <a16:creationId xmlns:a16="http://schemas.microsoft.com/office/drawing/2014/main" id="{60D6B27E-FAC5-4267-80A9-DE4D2E02B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0" name="Freeform 16">
              <a:extLst>
                <a:ext uri="{FF2B5EF4-FFF2-40B4-BE49-F238E27FC236}">
                  <a16:creationId xmlns:a16="http://schemas.microsoft.com/office/drawing/2014/main" id="{1F39FA83-D8C8-4CE3-9C62-10375FD041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1" name="Freeform 17">
              <a:extLst>
                <a:ext uri="{FF2B5EF4-FFF2-40B4-BE49-F238E27FC236}">
                  <a16:creationId xmlns:a16="http://schemas.microsoft.com/office/drawing/2014/main" id="{E09B4CF3-A51F-4787-81FE-F5C79BA42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2" name="Freeform 18">
              <a:extLst>
                <a:ext uri="{FF2B5EF4-FFF2-40B4-BE49-F238E27FC236}">
                  <a16:creationId xmlns:a16="http://schemas.microsoft.com/office/drawing/2014/main" id="{6695CB35-74E4-43C0-89F5-9FDA59B3AC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3" name="Freeform 19">
              <a:extLst>
                <a:ext uri="{FF2B5EF4-FFF2-40B4-BE49-F238E27FC236}">
                  <a16:creationId xmlns:a16="http://schemas.microsoft.com/office/drawing/2014/main" id="{945450CE-FB13-4C46-825F-5BB191703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4" name="Freeform 20">
              <a:extLst>
                <a:ext uri="{FF2B5EF4-FFF2-40B4-BE49-F238E27FC236}">
                  <a16:creationId xmlns:a16="http://schemas.microsoft.com/office/drawing/2014/main" id="{E80AA0B2-7FE7-4B75-AC25-E0F6C0FE45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5" name="Freeform 21">
              <a:extLst>
                <a:ext uri="{FF2B5EF4-FFF2-40B4-BE49-F238E27FC236}">
                  <a16:creationId xmlns:a16="http://schemas.microsoft.com/office/drawing/2014/main" id="{2E81F7C1-AD8F-41A0-91A8-E05F66CB0E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6" name="Freeform 22">
              <a:extLst>
                <a:ext uri="{FF2B5EF4-FFF2-40B4-BE49-F238E27FC236}">
                  <a16:creationId xmlns:a16="http://schemas.microsoft.com/office/drawing/2014/main" id="{F4E8A538-9FFA-4C76-BCE2-D54F56A11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7" name="Freeform 23">
              <a:extLst>
                <a:ext uri="{FF2B5EF4-FFF2-40B4-BE49-F238E27FC236}">
                  <a16:creationId xmlns:a16="http://schemas.microsoft.com/office/drawing/2014/main" id="{3C412824-3CBA-4E74-B2FD-936EA70486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8" name="Freeform 24">
              <a:extLst>
                <a:ext uri="{FF2B5EF4-FFF2-40B4-BE49-F238E27FC236}">
                  <a16:creationId xmlns:a16="http://schemas.microsoft.com/office/drawing/2014/main" id="{E28DC1F0-74FF-4D97-BD4D-FD42DE4AC6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9" name="Freeform 25">
              <a:extLst>
                <a:ext uri="{FF2B5EF4-FFF2-40B4-BE49-F238E27FC236}">
                  <a16:creationId xmlns:a16="http://schemas.microsoft.com/office/drawing/2014/main" id="{77CEC4FA-6FD3-4ABF-BF98-94E7947A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0" name="Freeform 26">
              <a:extLst>
                <a:ext uri="{FF2B5EF4-FFF2-40B4-BE49-F238E27FC236}">
                  <a16:creationId xmlns:a16="http://schemas.microsoft.com/office/drawing/2014/main" id="{D4E61DA7-BFA9-48AF-BD6F-EBB15C2359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1" name="Freeform 27">
              <a:extLst>
                <a:ext uri="{FF2B5EF4-FFF2-40B4-BE49-F238E27FC236}">
                  <a16:creationId xmlns:a16="http://schemas.microsoft.com/office/drawing/2014/main" id="{57164D6A-1DD9-43AE-878F-A413DC26F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2" name="Freeform 28">
              <a:extLst>
                <a:ext uri="{FF2B5EF4-FFF2-40B4-BE49-F238E27FC236}">
                  <a16:creationId xmlns:a16="http://schemas.microsoft.com/office/drawing/2014/main" id="{4949EBA6-53D9-4F2D-91DB-EA7AE260F6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8" name="Freeform 29">
              <a:extLst>
                <a:ext uri="{FF2B5EF4-FFF2-40B4-BE49-F238E27FC236}">
                  <a16:creationId xmlns:a16="http://schemas.microsoft.com/office/drawing/2014/main" id="{0AFEA5FA-F759-441C-A0BC-7EDC79A6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9" name="Freeform 30">
              <a:extLst>
                <a:ext uri="{FF2B5EF4-FFF2-40B4-BE49-F238E27FC236}">
                  <a16:creationId xmlns:a16="http://schemas.microsoft.com/office/drawing/2014/main" id="{5B913AE0-5DC8-4244-8C26-ED97F834E3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0" name="Freeform 31">
              <a:extLst>
                <a:ext uri="{FF2B5EF4-FFF2-40B4-BE49-F238E27FC236}">
                  <a16:creationId xmlns:a16="http://schemas.microsoft.com/office/drawing/2014/main" id="{A87DB58A-25D2-46F1-85E3-06F964D016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1" name="Freeform 32">
              <a:extLst>
                <a:ext uri="{FF2B5EF4-FFF2-40B4-BE49-F238E27FC236}">
                  <a16:creationId xmlns:a16="http://schemas.microsoft.com/office/drawing/2014/main" id="{E7AE8209-F3E7-4ACA-98D0-90B282A147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2" name="Rectangle 33">
              <a:extLst>
                <a:ext uri="{FF2B5EF4-FFF2-40B4-BE49-F238E27FC236}">
                  <a16:creationId xmlns:a16="http://schemas.microsoft.com/office/drawing/2014/main" id="{1CED7927-A7C7-444A-A8F3-6348852AEF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13" name="Freeform 34">
              <a:extLst>
                <a:ext uri="{FF2B5EF4-FFF2-40B4-BE49-F238E27FC236}">
                  <a16:creationId xmlns:a16="http://schemas.microsoft.com/office/drawing/2014/main" id="{08BEDF90-F9A6-4DE4-94B6-43E4160394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4" name="Freeform 35">
              <a:extLst>
                <a:ext uri="{FF2B5EF4-FFF2-40B4-BE49-F238E27FC236}">
                  <a16:creationId xmlns:a16="http://schemas.microsoft.com/office/drawing/2014/main" id="{36540D5F-1C77-438A-BF12-56455C472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5" name="Freeform 36">
              <a:extLst>
                <a:ext uri="{FF2B5EF4-FFF2-40B4-BE49-F238E27FC236}">
                  <a16:creationId xmlns:a16="http://schemas.microsoft.com/office/drawing/2014/main" id="{52FC779A-BC55-40AC-8FFD-E014F8C0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6" name="Freeform 37">
              <a:extLst>
                <a:ext uri="{FF2B5EF4-FFF2-40B4-BE49-F238E27FC236}">
                  <a16:creationId xmlns:a16="http://schemas.microsoft.com/office/drawing/2014/main" id="{63E42DE5-DC0E-4043-8A35-20C53074A2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7" name="Freeform 38">
              <a:extLst>
                <a:ext uri="{FF2B5EF4-FFF2-40B4-BE49-F238E27FC236}">
                  <a16:creationId xmlns:a16="http://schemas.microsoft.com/office/drawing/2014/main" id="{41581FA6-993A-4899-ADF1-0A83A623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8" name="Freeform 39">
              <a:extLst>
                <a:ext uri="{FF2B5EF4-FFF2-40B4-BE49-F238E27FC236}">
                  <a16:creationId xmlns:a16="http://schemas.microsoft.com/office/drawing/2014/main" id="{33C4FDB9-01D2-4CB0-BFED-216CAC7EB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9" name="Freeform 40">
              <a:extLst>
                <a:ext uri="{FF2B5EF4-FFF2-40B4-BE49-F238E27FC236}">
                  <a16:creationId xmlns:a16="http://schemas.microsoft.com/office/drawing/2014/main" id="{34E715AB-2B68-41C4-A61F-02C413F242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0" name="Freeform 41">
              <a:extLst>
                <a:ext uri="{FF2B5EF4-FFF2-40B4-BE49-F238E27FC236}">
                  <a16:creationId xmlns:a16="http://schemas.microsoft.com/office/drawing/2014/main" id="{D3861C35-D060-408D-9871-4DA2D0547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1" name="Freeform 42">
              <a:extLst>
                <a:ext uri="{FF2B5EF4-FFF2-40B4-BE49-F238E27FC236}">
                  <a16:creationId xmlns:a16="http://schemas.microsoft.com/office/drawing/2014/main" id="{B4F4F38F-33FE-48A0-986D-FB771F18BE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2" name="Freeform 43">
              <a:extLst>
                <a:ext uri="{FF2B5EF4-FFF2-40B4-BE49-F238E27FC236}">
                  <a16:creationId xmlns:a16="http://schemas.microsoft.com/office/drawing/2014/main" id="{50FCFC8E-2DC3-4F27-9E02-196830E78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3" name="Freeform 44">
              <a:extLst>
                <a:ext uri="{FF2B5EF4-FFF2-40B4-BE49-F238E27FC236}">
                  <a16:creationId xmlns:a16="http://schemas.microsoft.com/office/drawing/2014/main" id="{3A6EE414-1500-4144-B453-BA950E5107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4" name="Rectangle 45">
              <a:extLst>
                <a:ext uri="{FF2B5EF4-FFF2-40B4-BE49-F238E27FC236}">
                  <a16:creationId xmlns:a16="http://schemas.microsoft.com/office/drawing/2014/main" id="{0C1A9D8A-5515-4C84-AE17-A6D51243834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25" name="Freeform 46">
              <a:extLst>
                <a:ext uri="{FF2B5EF4-FFF2-40B4-BE49-F238E27FC236}">
                  <a16:creationId xmlns:a16="http://schemas.microsoft.com/office/drawing/2014/main" id="{E8E7C8C7-FE85-4C8F-960C-3748511E0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6" name="Freeform 47">
              <a:extLst>
                <a:ext uri="{FF2B5EF4-FFF2-40B4-BE49-F238E27FC236}">
                  <a16:creationId xmlns:a16="http://schemas.microsoft.com/office/drawing/2014/main" id="{33DF2ED7-F601-4A9F-AA50-822ED85D56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7" name="Freeform 48">
              <a:extLst>
                <a:ext uri="{FF2B5EF4-FFF2-40B4-BE49-F238E27FC236}">
                  <a16:creationId xmlns:a16="http://schemas.microsoft.com/office/drawing/2014/main" id="{FEDB3A05-6FDD-4E87-B800-8F9975244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8" name="Freeform 49">
              <a:extLst>
                <a:ext uri="{FF2B5EF4-FFF2-40B4-BE49-F238E27FC236}">
                  <a16:creationId xmlns:a16="http://schemas.microsoft.com/office/drawing/2014/main" id="{AD6225C0-E391-49D5-9A7B-57C5ED60E1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9" name="Freeform 50">
              <a:extLst>
                <a:ext uri="{FF2B5EF4-FFF2-40B4-BE49-F238E27FC236}">
                  <a16:creationId xmlns:a16="http://schemas.microsoft.com/office/drawing/2014/main" id="{B814B458-45E5-451C-9CBD-027E3776A4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0" name="Freeform 51">
              <a:extLst>
                <a:ext uri="{FF2B5EF4-FFF2-40B4-BE49-F238E27FC236}">
                  <a16:creationId xmlns:a16="http://schemas.microsoft.com/office/drawing/2014/main" id="{59167140-9A0D-4FE7-8E37-2CD613011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1" name="Freeform 52">
              <a:extLst>
                <a:ext uri="{FF2B5EF4-FFF2-40B4-BE49-F238E27FC236}">
                  <a16:creationId xmlns:a16="http://schemas.microsoft.com/office/drawing/2014/main" id="{2D38B213-991B-495D-8886-04CAD44C7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2" name="Freeform 53">
              <a:extLst>
                <a:ext uri="{FF2B5EF4-FFF2-40B4-BE49-F238E27FC236}">
                  <a16:creationId xmlns:a16="http://schemas.microsoft.com/office/drawing/2014/main" id="{67C1C3DA-3972-4D98-9D9E-390461B28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3" name="Freeform 54">
              <a:extLst>
                <a:ext uri="{FF2B5EF4-FFF2-40B4-BE49-F238E27FC236}">
                  <a16:creationId xmlns:a16="http://schemas.microsoft.com/office/drawing/2014/main" id="{972F8941-61DB-48E1-B9C1-E732470563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4" name="Freeform 55">
              <a:extLst>
                <a:ext uri="{FF2B5EF4-FFF2-40B4-BE49-F238E27FC236}">
                  <a16:creationId xmlns:a16="http://schemas.microsoft.com/office/drawing/2014/main" id="{857B495F-5C9B-435F-8D39-45CC57471F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5" name="Freeform 56">
              <a:extLst>
                <a:ext uri="{FF2B5EF4-FFF2-40B4-BE49-F238E27FC236}">
                  <a16:creationId xmlns:a16="http://schemas.microsoft.com/office/drawing/2014/main" id="{B607428B-B7C9-4017-84F8-19C9B2134A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6" name="Freeform 57">
              <a:extLst>
                <a:ext uri="{FF2B5EF4-FFF2-40B4-BE49-F238E27FC236}">
                  <a16:creationId xmlns:a16="http://schemas.microsoft.com/office/drawing/2014/main" id="{A20C5139-2108-4F5E-B892-64F1D8605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7" name="Freeform 58">
              <a:extLst>
                <a:ext uri="{FF2B5EF4-FFF2-40B4-BE49-F238E27FC236}">
                  <a16:creationId xmlns:a16="http://schemas.microsoft.com/office/drawing/2014/main" id="{C2A51623-F2F3-4584-93F5-598E56A5F4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182356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4789-4CD0-51E5-D8C9-3F64E39B0F8B}"/>
              </a:ext>
            </a:extLst>
          </p:cNvPr>
          <p:cNvSpPr>
            <a:spLocks noGrp="1"/>
          </p:cNvSpPr>
          <p:nvPr>
            <p:ph type="title"/>
          </p:nvPr>
        </p:nvSpPr>
        <p:spPr/>
        <p:txBody>
          <a:bodyPr/>
          <a:lstStyle/>
          <a:p>
            <a:pPr algn="ctr"/>
            <a:r>
              <a:rPr lang="en-US" dirty="0"/>
              <a:t>Online exploitation of children is continuing to </a:t>
            </a:r>
            <a:r>
              <a:rPr lang="en-US" i="1" u="sng" dirty="0">
                <a:solidFill>
                  <a:srgbClr val="FF0000"/>
                </a:solidFill>
              </a:rPr>
              <a:t>increase rapidly</a:t>
            </a:r>
            <a:endParaRPr lang="en-US" dirty="0">
              <a:solidFill>
                <a:srgbClr val="FF0000"/>
              </a:solidFill>
            </a:endParaRPr>
          </a:p>
        </p:txBody>
      </p:sp>
      <p:graphicFrame>
        <p:nvGraphicFramePr>
          <p:cNvPr id="5" name="Content Placeholder 2">
            <a:extLst>
              <a:ext uri="{FF2B5EF4-FFF2-40B4-BE49-F238E27FC236}">
                <a16:creationId xmlns:a16="http://schemas.microsoft.com/office/drawing/2014/main" id="{ED3018A1-B490-1FF8-900F-F80E50704683}"/>
              </a:ext>
            </a:extLst>
          </p:cNvPr>
          <p:cNvGraphicFramePr>
            <a:graphicFrameLocks noGrp="1"/>
          </p:cNvGraphicFramePr>
          <p:nvPr>
            <p:ph idx="1"/>
            <p:extLst>
              <p:ext uri="{D42A27DB-BD31-4B8C-83A1-F6EECF244321}">
                <p14:modId xmlns:p14="http://schemas.microsoft.com/office/powerpoint/2010/main" val="1438943901"/>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AAA5B1D7-2322-3BD9-7619-5D7AF5E20E3F}"/>
              </a:ext>
            </a:extLst>
          </p:cNvPr>
          <p:cNvSpPr>
            <a:spLocks noGrp="1"/>
          </p:cNvSpPr>
          <p:nvPr>
            <p:ph type="ftr" sz="quarter" idx="11"/>
          </p:nvPr>
        </p:nvSpPr>
        <p:spPr>
          <a:xfrm>
            <a:off x="5920033" y="6159597"/>
            <a:ext cx="6120908" cy="365125"/>
          </a:xfrm>
        </p:spPr>
        <p:txBody>
          <a:bodyPr/>
          <a:lstStyle/>
          <a:p>
            <a:r>
              <a:rPr lang="en-US" i="1" dirty="0"/>
              <a:t>Source: National Center for Missing &amp; Exploited Children – 2025 </a:t>
            </a:r>
            <a:r>
              <a:rPr lang="en-US" i="1" dirty="0" err="1"/>
              <a:t>CyberTipline</a:t>
            </a:r>
            <a:r>
              <a:rPr lang="en-US" i="1" dirty="0"/>
              <a:t> report</a:t>
            </a:r>
          </a:p>
        </p:txBody>
      </p:sp>
    </p:spTree>
    <p:extLst>
      <p:ext uri="{BB962C8B-B14F-4D97-AF65-F5344CB8AC3E}">
        <p14:creationId xmlns:p14="http://schemas.microsoft.com/office/powerpoint/2010/main" val="1736791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8C34D-3BB5-94D3-8DED-FD45A6C5A4A1}"/>
              </a:ext>
            </a:extLst>
          </p:cNvPr>
          <p:cNvSpPr>
            <a:spLocks noGrp="1"/>
          </p:cNvSpPr>
          <p:nvPr>
            <p:ph type="title"/>
          </p:nvPr>
        </p:nvSpPr>
        <p:spPr/>
        <p:txBody>
          <a:bodyPr/>
          <a:lstStyle/>
          <a:p>
            <a:pPr algn="ctr"/>
            <a:r>
              <a:rPr lang="en-US"/>
              <a:t>What kids are experiencing online</a:t>
            </a:r>
            <a:endParaRPr lang="en-US" dirty="0"/>
          </a:p>
        </p:txBody>
      </p:sp>
      <p:sp>
        <p:nvSpPr>
          <p:cNvPr id="3" name="Content Placeholder 2">
            <a:extLst>
              <a:ext uri="{FF2B5EF4-FFF2-40B4-BE49-F238E27FC236}">
                <a16:creationId xmlns:a16="http://schemas.microsoft.com/office/drawing/2014/main" id="{198DA853-C33D-A71C-B30D-198BBE753F5D}"/>
              </a:ext>
            </a:extLst>
          </p:cNvPr>
          <p:cNvSpPr>
            <a:spLocks noGrp="1"/>
          </p:cNvSpPr>
          <p:nvPr>
            <p:ph idx="1"/>
          </p:nvPr>
        </p:nvSpPr>
        <p:spPr/>
        <p:txBody>
          <a:bodyPr>
            <a:normAutofit/>
          </a:bodyPr>
          <a:lstStyle/>
          <a:p>
            <a:r>
              <a:rPr lang="en-US" sz="2800" dirty="0"/>
              <a:t>Early exposure to explicit content (often before age 12)</a:t>
            </a:r>
          </a:p>
          <a:p>
            <a:r>
              <a:rPr lang="en-US" sz="2800" dirty="0"/>
              <a:t>Requests for nude photos or personal information</a:t>
            </a:r>
          </a:p>
          <a:p>
            <a:r>
              <a:rPr lang="en-US" sz="2800" dirty="0"/>
              <a:t>Contact from strangers posing as non-threatening “friends”</a:t>
            </a:r>
          </a:p>
          <a:p>
            <a:r>
              <a:rPr lang="en-US" sz="2800" dirty="0"/>
              <a:t>Pressure to engage in sexual conversations or meet in person</a:t>
            </a:r>
          </a:p>
          <a:p>
            <a:r>
              <a:rPr lang="en-US" sz="2800" dirty="0"/>
              <a:t>Threats of extortion after nude images are shared or created</a:t>
            </a:r>
          </a:p>
          <a:p>
            <a:endParaRPr lang="en-US" sz="2800" dirty="0"/>
          </a:p>
        </p:txBody>
      </p:sp>
    </p:spTree>
    <p:extLst>
      <p:ext uri="{BB962C8B-B14F-4D97-AF65-F5344CB8AC3E}">
        <p14:creationId xmlns:p14="http://schemas.microsoft.com/office/powerpoint/2010/main" val="1753907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4DBE-0BC5-3771-9BFA-C2455ACD86C1}"/>
              </a:ext>
            </a:extLst>
          </p:cNvPr>
          <p:cNvSpPr>
            <a:spLocks noGrp="1"/>
          </p:cNvSpPr>
          <p:nvPr>
            <p:ph type="title"/>
          </p:nvPr>
        </p:nvSpPr>
        <p:spPr>
          <a:xfrm>
            <a:off x="1141413" y="46025"/>
            <a:ext cx="9905998" cy="1478570"/>
          </a:xfrm>
        </p:spPr>
        <p:txBody>
          <a:bodyPr/>
          <a:lstStyle/>
          <a:p>
            <a:pPr algn="ctr"/>
            <a:r>
              <a:rPr lang="en-US" dirty="0"/>
              <a:t>What do the numbers tell us?</a:t>
            </a:r>
          </a:p>
        </p:txBody>
      </p:sp>
      <p:sp>
        <p:nvSpPr>
          <p:cNvPr id="5" name="Footer Placeholder 4">
            <a:extLst>
              <a:ext uri="{FF2B5EF4-FFF2-40B4-BE49-F238E27FC236}">
                <a16:creationId xmlns:a16="http://schemas.microsoft.com/office/drawing/2014/main" id="{D92ED5AB-C2A9-6EBC-EA9F-7B0D6430BCA7}"/>
              </a:ext>
            </a:extLst>
          </p:cNvPr>
          <p:cNvSpPr>
            <a:spLocks noGrp="1"/>
          </p:cNvSpPr>
          <p:nvPr>
            <p:ph type="ftr" sz="quarter" idx="11"/>
          </p:nvPr>
        </p:nvSpPr>
        <p:spPr>
          <a:xfrm>
            <a:off x="5204525" y="6352403"/>
            <a:ext cx="6239309" cy="365125"/>
          </a:xfrm>
        </p:spPr>
        <p:txBody>
          <a:bodyPr/>
          <a:lstStyle/>
          <a:p>
            <a:r>
              <a:rPr lang="en-US" dirty="0"/>
              <a:t>Source: Thorn. (2026). </a:t>
            </a:r>
            <a:r>
              <a:rPr lang="en-US" i="1" dirty="0"/>
              <a:t>Youth perspectives on online safety, 2025: An annual report of youth attitudes and experiences.</a:t>
            </a:r>
          </a:p>
        </p:txBody>
      </p:sp>
      <p:sp>
        <p:nvSpPr>
          <p:cNvPr id="7" name="Content Placeholder 6">
            <a:extLst>
              <a:ext uri="{FF2B5EF4-FFF2-40B4-BE49-F238E27FC236}">
                <a16:creationId xmlns:a16="http://schemas.microsoft.com/office/drawing/2014/main" id="{DA9E8FF6-2E27-E235-3F69-5CFC3570C00B}"/>
              </a:ext>
            </a:extLst>
          </p:cNvPr>
          <p:cNvSpPr>
            <a:spLocks noGrp="1"/>
          </p:cNvSpPr>
          <p:nvPr>
            <p:ph idx="1"/>
          </p:nvPr>
        </p:nvSpPr>
        <p:spPr>
          <a:xfrm>
            <a:off x="1141412" y="1255578"/>
            <a:ext cx="9905999" cy="5025952"/>
          </a:xfrm>
        </p:spPr>
        <p:txBody>
          <a:bodyPr/>
          <a:lstStyle/>
          <a:p>
            <a:r>
              <a:rPr lang="en-US" dirty="0"/>
              <a:t>51% of minors reported they had a potentially harmful online experience</a:t>
            </a:r>
          </a:p>
          <a:p>
            <a:endParaRPr lang="en-US" dirty="0"/>
          </a:p>
        </p:txBody>
      </p:sp>
      <p:pic>
        <p:nvPicPr>
          <p:cNvPr id="8" name="Picture 7">
            <a:extLst>
              <a:ext uri="{FF2B5EF4-FFF2-40B4-BE49-F238E27FC236}">
                <a16:creationId xmlns:a16="http://schemas.microsoft.com/office/drawing/2014/main" id="{622EF351-3548-8CC5-F91C-20B36AA01286}"/>
              </a:ext>
            </a:extLst>
          </p:cNvPr>
          <p:cNvPicPr>
            <a:picLocks noChangeAspect="1"/>
          </p:cNvPicPr>
          <p:nvPr/>
        </p:nvPicPr>
        <p:blipFill>
          <a:blip r:embed="rId3"/>
          <a:stretch>
            <a:fillRect/>
          </a:stretch>
        </p:blipFill>
        <p:spPr>
          <a:xfrm>
            <a:off x="1425134" y="1814589"/>
            <a:ext cx="9338553" cy="4466941"/>
          </a:xfrm>
          <a:prstGeom prst="rect">
            <a:avLst/>
          </a:prstGeom>
        </p:spPr>
      </p:pic>
    </p:spTree>
    <p:extLst>
      <p:ext uri="{BB962C8B-B14F-4D97-AF65-F5344CB8AC3E}">
        <p14:creationId xmlns:p14="http://schemas.microsoft.com/office/powerpoint/2010/main" val="3475726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8D4D-C602-C16E-896E-A08BC6E4C40A}"/>
              </a:ext>
            </a:extLst>
          </p:cNvPr>
          <p:cNvSpPr>
            <a:spLocks noGrp="1"/>
          </p:cNvSpPr>
          <p:nvPr>
            <p:ph type="title"/>
          </p:nvPr>
        </p:nvSpPr>
        <p:spPr/>
        <p:txBody>
          <a:bodyPr/>
          <a:lstStyle/>
          <a:p>
            <a:pPr algn="ctr"/>
            <a:r>
              <a:rPr lang="en-US"/>
              <a:t>How does this happen?</a:t>
            </a:r>
            <a:endParaRPr lang="en-US" dirty="0"/>
          </a:p>
        </p:txBody>
      </p:sp>
      <p:graphicFrame>
        <p:nvGraphicFramePr>
          <p:cNvPr id="11" name="Content Placeholder 2">
            <a:extLst>
              <a:ext uri="{FF2B5EF4-FFF2-40B4-BE49-F238E27FC236}">
                <a16:creationId xmlns:a16="http://schemas.microsoft.com/office/drawing/2014/main" id="{8E8E97B0-D416-0CB7-F29F-CDD12B8981BA}"/>
              </a:ext>
            </a:extLst>
          </p:cNvPr>
          <p:cNvGraphicFramePr>
            <a:graphicFrameLocks noGrp="1"/>
          </p:cNvGraphicFramePr>
          <p:nvPr>
            <p:ph idx="1"/>
            <p:extLst>
              <p:ext uri="{D42A27DB-BD31-4B8C-83A1-F6EECF244321}">
                <p14:modId xmlns:p14="http://schemas.microsoft.com/office/powerpoint/2010/main" val="3175465302"/>
              </p:ext>
            </p:extLst>
          </p:nvPr>
        </p:nvGraphicFramePr>
        <p:xfrm>
          <a:off x="1141412" y="2249487"/>
          <a:ext cx="9905999" cy="3541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951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9E2C9-9EC2-01F6-0CA9-CB404C9F79A4}"/>
              </a:ext>
            </a:extLst>
          </p:cNvPr>
          <p:cNvSpPr>
            <a:spLocks noGrp="1"/>
          </p:cNvSpPr>
          <p:nvPr>
            <p:ph type="title"/>
          </p:nvPr>
        </p:nvSpPr>
        <p:spPr/>
        <p:txBody>
          <a:bodyPr/>
          <a:lstStyle/>
          <a:p>
            <a:pPr algn="ctr"/>
            <a:r>
              <a:rPr lang="en-US" dirty="0"/>
              <a:t>Where does </a:t>
            </a:r>
            <a:r>
              <a:rPr lang="en-US"/>
              <a:t>this happen?</a:t>
            </a:r>
          </a:p>
        </p:txBody>
      </p:sp>
      <p:sp>
        <p:nvSpPr>
          <p:cNvPr id="3" name="Content Placeholder 2">
            <a:extLst>
              <a:ext uri="{FF2B5EF4-FFF2-40B4-BE49-F238E27FC236}">
                <a16:creationId xmlns:a16="http://schemas.microsoft.com/office/drawing/2014/main" id="{29484AFB-9E36-0455-3332-9AB02796F42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15281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7EA65-9D2F-6B44-084B-1738625B7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28889E-57E2-FCDE-F8BA-8F0FFC85AB6C}"/>
              </a:ext>
            </a:extLst>
          </p:cNvPr>
          <p:cNvSpPr>
            <a:spLocks noGrp="1"/>
          </p:cNvSpPr>
          <p:nvPr>
            <p:ph type="title"/>
          </p:nvPr>
        </p:nvSpPr>
        <p:spPr/>
        <p:txBody>
          <a:bodyPr/>
          <a:lstStyle/>
          <a:p>
            <a:pPr algn="ctr"/>
            <a:r>
              <a:rPr lang="en-US" dirty="0"/>
              <a:t>Where does </a:t>
            </a:r>
            <a:r>
              <a:rPr lang="en-US"/>
              <a:t>this happen?</a:t>
            </a:r>
          </a:p>
        </p:txBody>
      </p:sp>
      <p:pic>
        <p:nvPicPr>
          <p:cNvPr id="5" name="Content Placeholder 4">
            <a:extLst>
              <a:ext uri="{FF2B5EF4-FFF2-40B4-BE49-F238E27FC236}">
                <a16:creationId xmlns:a16="http://schemas.microsoft.com/office/drawing/2014/main" id="{849DF04F-220E-9019-4CE1-8428ADD676CA}"/>
              </a:ext>
            </a:extLst>
          </p:cNvPr>
          <p:cNvPicPr>
            <a:picLocks noGrp="1" noChangeAspect="1"/>
          </p:cNvPicPr>
          <p:nvPr>
            <p:ph idx="1"/>
          </p:nvPr>
        </p:nvPicPr>
        <p:blipFill>
          <a:blip r:embed="rId3"/>
          <a:stretch>
            <a:fillRect/>
          </a:stretch>
        </p:blipFill>
        <p:spPr>
          <a:xfrm>
            <a:off x="5718123" y="3605948"/>
            <a:ext cx="752580" cy="828791"/>
          </a:xfrm>
          <a:prstGeom prst="rect">
            <a:avLst/>
          </a:prstGeom>
        </p:spPr>
      </p:pic>
      <p:pic>
        <p:nvPicPr>
          <p:cNvPr id="7" name="Picture 6">
            <a:extLst>
              <a:ext uri="{FF2B5EF4-FFF2-40B4-BE49-F238E27FC236}">
                <a16:creationId xmlns:a16="http://schemas.microsoft.com/office/drawing/2014/main" id="{60A66D79-6BA3-7BFE-6A1D-89B19CCFCD8F}"/>
              </a:ext>
            </a:extLst>
          </p:cNvPr>
          <p:cNvPicPr>
            <a:picLocks noChangeAspect="1"/>
          </p:cNvPicPr>
          <p:nvPr/>
        </p:nvPicPr>
        <p:blipFill>
          <a:blip r:embed="rId4"/>
          <a:stretch>
            <a:fillRect/>
          </a:stretch>
        </p:blipFill>
        <p:spPr>
          <a:xfrm>
            <a:off x="6704661" y="2510321"/>
            <a:ext cx="781159" cy="819264"/>
          </a:xfrm>
          <a:prstGeom prst="rect">
            <a:avLst/>
          </a:prstGeom>
        </p:spPr>
      </p:pic>
      <p:pic>
        <p:nvPicPr>
          <p:cNvPr id="9" name="Picture 8">
            <a:extLst>
              <a:ext uri="{FF2B5EF4-FFF2-40B4-BE49-F238E27FC236}">
                <a16:creationId xmlns:a16="http://schemas.microsoft.com/office/drawing/2014/main" id="{D0DC4233-4AB0-FB99-2524-C6356439B993}"/>
              </a:ext>
            </a:extLst>
          </p:cNvPr>
          <p:cNvPicPr>
            <a:picLocks noChangeAspect="1"/>
          </p:cNvPicPr>
          <p:nvPr/>
        </p:nvPicPr>
        <p:blipFill>
          <a:blip r:embed="rId5"/>
          <a:stretch>
            <a:fillRect/>
          </a:stretch>
        </p:blipFill>
        <p:spPr>
          <a:xfrm>
            <a:off x="4856102" y="2730353"/>
            <a:ext cx="724001" cy="895475"/>
          </a:xfrm>
          <a:prstGeom prst="rect">
            <a:avLst/>
          </a:prstGeom>
        </p:spPr>
      </p:pic>
      <p:pic>
        <p:nvPicPr>
          <p:cNvPr id="11" name="Picture 10">
            <a:extLst>
              <a:ext uri="{FF2B5EF4-FFF2-40B4-BE49-F238E27FC236}">
                <a16:creationId xmlns:a16="http://schemas.microsoft.com/office/drawing/2014/main" id="{96452986-BB94-4CC4-F1E0-330ADAFF0F72}"/>
              </a:ext>
            </a:extLst>
          </p:cNvPr>
          <p:cNvPicPr>
            <a:picLocks noChangeAspect="1"/>
          </p:cNvPicPr>
          <p:nvPr/>
        </p:nvPicPr>
        <p:blipFill>
          <a:blip r:embed="rId6"/>
          <a:stretch>
            <a:fillRect/>
          </a:stretch>
        </p:blipFill>
        <p:spPr>
          <a:xfrm>
            <a:off x="6937479" y="3563079"/>
            <a:ext cx="924054" cy="914528"/>
          </a:xfrm>
          <a:prstGeom prst="rect">
            <a:avLst/>
          </a:prstGeom>
        </p:spPr>
      </p:pic>
      <p:pic>
        <p:nvPicPr>
          <p:cNvPr id="13" name="Picture 12">
            <a:extLst>
              <a:ext uri="{FF2B5EF4-FFF2-40B4-BE49-F238E27FC236}">
                <a16:creationId xmlns:a16="http://schemas.microsoft.com/office/drawing/2014/main" id="{C71D5B6E-C6DB-A4DF-770C-51A02D0A8625}"/>
              </a:ext>
            </a:extLst>
          </p:cNvPr>
          <p:cNvPicPr>
            <a:picLocks noChangeAspect="1"/>
          </p:cNvPicPr>
          <p:nvPr/>
        </p:nvPicPr>
        <p:blipFill>
          <a:blip r:embed="rId7"/>
          <a:stretch>
            <a:fillRect/>
          </a:stretch>
        </p:blipFill>
        <p:spPr>
          <a:xfrm>
            <a:off x="3489888" y="3047065"/>
            <a:ext cx="781159" cy="924054"/>
          </a:xfrm>
          <a:prstGeom prst="rect">
            <a:avLst/>
          </a:prstGeom>
        </p:spPr>
      </p:pic>
      <p:pic>
        <p:nvPicPr>
          <p:cNvPr id="15" name="Picture 14">
            <a:extLst>
              <a:ext uri="{FF2B5EF4-FFF2-40B4-BE49-F238E27FC236}">
                <a16:creationId xmlns:a16="http://schemas.microsoft.com/office/drawing/2014/main" id="{784BD49F-7E41-B8DB-D817-5409A6894D86}"/>
              </a:ext>
            </a:extLst>
          </p:cNvPr>
          <p:cNvPicPr>
            <a:picLocks noChangeAspect="1"/>
          </p:cNvPicPr>
          <p:nvPr/>
        </p:nvPicPr>
        <p:blipFill>
          <a:blip r:embed="rId8"/>
          <a:stretch>
            <a:fillRect/>
          </a:stretch>
        </p:blipFill>
        <p:spPr>
          <a:xfrm>
            <a:off x="4551610" y="3773797"/>
            <a:ext cx="885949" cy="971686"/>
          </a:xfrm>
          <a:prstGeom prst="rect">
            <a:avLst/>
          </a:prstGeom>
        </p:spPr>
      </p:pic>
      <p:pic>
        <p:nvPicPr>
          <p:cNvPr id="17" name="Picture 16">
            <a:extLst>
              <a:ext uri="{FF2B5EF4-FFF2-40B4-BE49-F238E27FC236}">
                <a16:creationId xmlns:a16="http://schemas.microsoft.com/office/drawing/2014/main" id="{0F84C1A3-A3FE-739A-CEFA-208C7475DFBF}"/>
              </a:ext>
            </a:extLst>
          </p:cNvPr>
          <p:cNvPicPr>
            <a:picLocks noChangeAspect="1"/>
          </p:cNvPicPr>
          <p:nvPr/>
        </p:nvPicPr>
        <p:blipFill>
          <a:blip r:embed="rId9"/>
          <a:stretch>
            <a:fillRect/>
          </a:stretch>
        </p:blipFill>
        <p:spPr>
          <a:xfrm>
            <a:off x="7750894" y="2205826"/>
            <a:ext cx="1028844" cy="885949"/>
          </a:xfrm>
          <a:prstGeom prst="rect">
            <a:avLst/>
          </a:prstGeom>
        </p:spPr>
      </p:pic>
      <p:pic>
        <p:nvPicPr>
          <p:cNvPr id="19" name="Picture 18">
            <a:extLst>
              <a:ext uri="{FF2B5EF4-FFF2-40B4-BE49-F238E27FC236}">
                <a16:creationId xmlns:a16="http://schemas.microsoft.com/office/drawing/2014/main" id="{674CD828-466A-512E-E436-E12BB685556A}"/>
              </a:ext>
            </a:extLst>
          </p:cNvPr>
          <p:cNvPicPr>
            <a:picLocks noChangeAspect="1"/>
          </p:cNvPicPr>
          <p:nvPr/>
        </p:nvPicPr>
        <p:blipFill>
          <a:blip r:embed="rId10"/>
          <a:stretch>
            <a:fillRect/>
          </a:stretch>
        </p:blipFill>
        <p:spPr>
          <a:xfrm>
            <a:off x="9347210" y="3354639"/>
            <a:ext cx="724001" cy="905001"/>
          </a:xfrm>
          <a:prstGeom prst="rect">
            <a:avLst/>
          </a:prstGeom>
        </p:spPr>
      </p:pic>
      <p:pic>
        <p:nvPicPr>
          <p:cNvPr id="21" name="Picture 20">
            <a:extLst>
              <a:ext uri="{FF2B5EF4-FFF2-40B4-BE49-F238E27FC236}">
                <a16:creationId xmlns:a16="http://schemas.microsoft.com/office/drawing/2014/main" id="{5B9A0EB6-EEB6-789C-F3F0-D9F013C2B7C0}"/>
              </a:ext>
            </a:extLst>
          </p:cNvPr>
          <p:cNvPicPr>
            <a:picLocks noChangeAspect="1"/>
          </p:cNvPicPr>
          <p:nvPr/>
        </p:nvPicPr>
        <p:blipFill>
          <a:blip r:embed="rId11"/>
          <a:stretch>
            <a:fillRect/>
          </a:stretch>
        </p:blipFill>
        <p:spPr>
          <a:xfrm>
            <a:off x="2484868" y="2165879"/>
            <a:ext cx="762106" cy="895475"/>
          </a:xfrm>
          <a:prstGeom prst="rect">
            <a:avLst/>
          </a:prstGeom>
        </p:spPr>
      </p:pic>
      <p:pic>
        <p:nvPicPr>
          <p:cNvPr id="23" name="Picture 22">
            <a:extLst>
              <a:ext uri="{FF2B5EF4-FFF2-40B4-BE49-F238E27FC236}">
                <a16:creationId xmlns:a16="http://schemas.microsoft.com/office/drawing/2014/main" id="{3283AE58-7AA3-C321-5F54-BA4F3495B3AA}"/>
              </a:ext>
            </a:extLst>
          </p:cNvPr>
          <p:cNvPicPr>
            <a:picLocks noChangeAspect="1"/>
          </p:cNvPicPr>
          <p:nvPr/>
        </p:nvPicPr>
        <p:blipFill>
          <a:blip r:embed="rId12"/>
          <a:stretch>
            <a:fillRect/>
          </a:stretch>
        </p:blipFill>
        <p:spPr>
          <a:xfrm>
            <a:off x="6404879" y="4651367"/>
            <a:ext cx="885949" cy="962159"/>
          </a:xfrm>
          <a:prstGeom prst="rect">
            <a:avLst/>
          </a:prstGeom>
        </p:spPr>
      </p:pic>
      <p:pic>
        <p:nvPicPr>
          <p:cNvPr id="25" name="Picture 24">
            <a:extLst>
              <a:ext uri="{FF2B5EF4-FFF2-40B4-BE49-F238E27FC236}">
                <a16:creationId xmlns:a16="http://schemas.microsoft.com/office/drawing/2014/main" id="{C1AD1717-5023-D71C-4425-274D62DD64C0}"/>
              </a:ext>
            </a:extLst>
          </p:cNvPr>
          <p:cNvPicPr>
            <a:picLocks noChangeAspect="1"/>
          </p:cNvPicPr>
          <p:nvPr/>
        </p:nvPicPr>
        <p:blipFill>
          <a:blip r:embed="rId13"/>
          <a:stretch>
            <a:fillRect/>
          </a:stretch>
        </p:blipFill>
        <p:spPr>
          <a:xfrm>
            <a:off x="2498625" y="3484429"/>
            <a:ext cx="743054" cy="933580"/>
          </a:xfrm>
          <a:prstGeom prst="rect">
            <a:avLst/>
          </a:prstGeom>
        </p:spPr>
      </p:pic>
      <p:pic>
        <p:nvPicPr>
          <p:cNvPr id="27" name="Picture 26">
            <a:extLst>
              <a:ext uri="{FF2B5EF4-FFF2-40B4-BE49-F238E27FC236}">
                <a16:creationId xmlns:a16="http://schemas.microsoft.com/office/drawing/2014/main" id="{3182068A-9ED9-6871-95A0-A03C3FE4D9FC}"/>
              </a:ext>
            </a:extLst>
          </p:cNvPr>
          <p:cNvPicPr>
            <a:picLocks noChangeAspect="1"/>
          </p:cNvPicPr>
          <p:nvPr/>
        </p:nvPicPr>
        <p:blipFill>
          <a:blip r:embed="rId14"/>
          <a:stretch>
            <a:fillRect/>
          </a:stretch>
        </p:blipFill>
        <p:spPr>
          <a:xfrm>
            <a:off x="5768752" y="2331320"/>
            <a:ext cx="790685" cy="1066949"/>
          </a:xfrm>
          <a:prstGeom prst="rect">
            <a:avLst/>
          </a:prstGeom>
        </p:spPr>
      </p:pic>
      <p:pic>
        <p:nvPicPr>
          <p:cNvPr id="29" name="Picture 28">
            <a:extLst>
              <a:ext uri="{FF2B5EF4-FFF2-40B4-BE49-F238E27FC236}">
                <a16:creationId xmlns:a16="http://schemas.microsoft.com/office/drawing/2014/main" id="{7F368F32-F055-3B12-CF23-97B0F73BB903}"/>
              </a:ext>
            </a:extLst>
          </p:cNvPr>
          <p:cNvPicPr>
            <a:picLocks noChangeAspect="1"/>
          </p:cNvPicPr>
          <p:nvPr/>
        </p:nvPicPr>
        <p:blipFill>
          <a:blip r:embed="rId15"/>
          <a:stretch>
            <a:fillRect/>
          </a:stretch>
        </p:blipFill>
        <p:spPr>
          <a:xfrm>
            <a:off x="3545430" y="4265087"/>
            <a:ext cx="733527" cy="952633"/>
          </a:xfrm>
          <a:prstGeom prst="rect">
            <a:avLst/>
          </a:prstGeom>
        </p:spPr>
      </p:pic>
      <p:pic>
        <p:nvPicPr>
          <p:cNvPr id="31" name="Picture 30">
            <a:extLst>
              <a:ext uri="{FF2B5EF4-FFF2-40B4-BE49-F238E27FC236}">
                <a16:creationId xmlns:a16="http://schemas.microsoft.com/office/drawing/2014/main" id="{C1245B70-62F3-AA6C-251E-B12B103FC05E}"/>
              </a:ext>
            </a:extLst>
          </p:cNvPr>
          <p:cNvPicPr>
            <a:picLocks noChangeAspect="1"/>
          </p:cNvPicPr>
          <p:nvPr/>
        </p:nvPicPr>
        <p:blipFill>
          <a:blip r:embed="rId16"/>
          <a:stretch>
            <a:fillRect/>
          </a:stretch>
        </p:blipFill>
        <p:spPr>
          <a:xfrm>
            <a:off x="4505323" y="4879282"/>
            <a:ext cx="819264" cy="1000265"/>
          </a:xfrm>
          <a:prstGeom prst="rect">
            <a:avLst/>
          </a:prstGeom>
        </p:spPr>
      </p:pic>
      <p:pic>
        <p:nvPicPr>
          <p:cNvPr id="33" name="Picture 32">
            <a:extLst>
              <a:ext uri="{FF2B5EF4-FFF2-40B4-BE49-F238E27FC236}">
                <a16:creationId xmlns:a16="http://schemas.microsoft.com/office/drawing/2014/main" id="{456A495C-8E5D-D053-8A5D-293DD60A852B}"/>
              </a:ext>
            </a:extLst>
          </p:cNvPr>
          <p:cNvPicPr>
            <a:picLocks noChangeAspect="1"/>
          </p:cNvPicPr>
          <p:nvPr/>
        </p:nvPicPr>
        <p:blipFill>
          <a:blip r:embed="rId17"/>
          <a:stretch>
            <a:fillRect/>
          </a:stretch>
        </p:blipFill>
        <p:spPr>
          <a:xfrm>
            <a:off x="2467477" y="4627074"/>
            <a:ext cx="828791" cy="885949"/>
          </a:xfrm>
          <a:prstGeom prst="rect">
            <a:avLst/>
          </a:prstGeom>
        </p:spPr>
      </p:pic>
      <p:pic>
        <p:nvPicPr>
          <p:cNvPr id="35" name="Picture 34">
            <a:extLst>
              <a:ext uri="{FF2B5EF4-FFF2-40B4-BE49-F238E27FC236}">
                <a16:creationId xmlns:a16="http://schemas.microsoft.com/office/drawing/2014/main" id="{A5594A56-803A-D6CF-CF98-6975A3001CB1}"/>
              </a:ext>
            </a:extLst>
          </p:cNvPr>
          <p:cNvPicPr>
            <a:picLocks noChangeAspect="1"/>
          </p:cNvPicPr>
          <p:nvPr/>
        </p:nvPicPr>
        <p:blipFill>
          <a:blip r:embed="rId18"/>
          <a:stretch>
            <a:fillRect/>
          </a:stretch>
        </p:blipFill>
        <p:spPr>
          <a:xfrm>
            <a:off x="7418962" y="4854506"/>
            <a:ext cx="771633" cy="943107"/>
          </a:xfrm>
          <a:prstGeom prst="rect">
            <a:avLst/>
          </a:prstGeom>
        </p:spPr>
      </p:pic>
      <p:pic>
        <p:nvPicPr>
          <p:cNvPr id="37" name="Picture 36">
            <a:extLst>
              <a:ext uri="{FF2B5EF4-FFF2-40B4-BE49-F238E27FC236}">
                <a16:creationId xmlns:a16="http://schemas.microsoft.com/office/drawing/2014/main" id="{18DC675A-2018-4318-AE9E-16F80945B0CC}"/>
              </a:ext>
            </a:extLst>
          </p:cNvPr>
          <p:cNvPicPr>
            <a:picLocks noChangeAspect="1"/>
          </p:cNvPicPr>
          <p:nvPr/>
        </p:nvPicPr>
        <p:blipFill>
          <a:blip r:embed="rId19"/>
          <a:stretch>
            <a:fillRect/>
          </a:stretch>
        </p:blipFill>
        <p:spPr>
          <a:xfrm>
            <a:off x="8171139" y="3455895"/>
            <a:ext cx="924054" cy="1072140"/>
          </a:xfrm>
          <a:prstGeom prst="rect">
            <a:avLst/>
          </a:prstGeom>
        </p:spPr>
      </p:pic>
      <p:pic>
        <p:nvPicPr>
          <p:cNvPr id="39" name="Picture 38">
            <a:extLst>
              <a:ext uri="{FF2B5EF4-FFF2-40B4-BE49-F238E27FC236}">
                <a16:creationId xmlns:a16="http://schemas.microsoft.com/office/drawing/2014/main" id="{735AC994-C618-7A47-721A-FC9A57511D3E}"/>
              </a:ext>
            </a:extLst>
          </p:cNvPr>
          <p:cNvPicPr>
            <a:picLocks noChangeAspect="1"/>
          </p:cNvPicPr>
          <p:nvPr/>
        </p:nvPicPr>
        <p:blipFill>
          <a:blip r:embed="rId20"/>
          <a:stretch>
            <a:fillRect/>
          </a:stretch>
        </p:blipFill>
        <p:spPr>
          <a:xfrm>
            <a:off x="1441888" y="2478413"/>
            <a:ext cx="828791" cy="1032175"/>
          </a:xfrm>
          <a:prstGeom prst="rect">
            <a:avLst/>
          </a:prstGeom>
        </p:spPr>
      </p:pic>
      <p:pic>
        <p:nvPicPr>
          <p:cNvPr id="41" name="Picture 40">
            <a:extLst>
              <a:ext uri="{FF2B5EF4-FFF2-40B4-BE49-F238E27FC236}">
                <a16:creationId xmlns:a16="http://schemas.microsoft.com/office/drawing/2014/main" id="{ACDCECB3-C5BF-2D7A-F12A-AD8CD4371BA8}"/>
              </a:ext>
            </a:extLst>
          </p:cNvPr>
          <p:cNvPicPr>
            <a:picLocks noChangeAspect="1"/>
          </p:cNvPicPr>
          <p:nvPr/>
        </p:nvPicPr>
        <p:blipFill>
          <a:blip r:embed="rId21"/>
          <a:stretch>
            <a:fillRect/>
          </a:stretch>
        </p:blipFill>
        <p:spPr>
          <a:xfrm>
            <a:off x="8448946" y="4720648"/>
            <a:ext cx="1000265" cy="1000265"/>
          </a:xfrm>
          <a:prstGeom prst="rect">
            <a:avLst/>
          </a:prstGeom>
        </p:spPr>
      </p:pic>
      <p:pic>
        <p:nvPicPr>
          <p:cNvPr id="43" name="Picture 42">
            <a:extLst>
              <a:ext uri="{FF2B5EF4-FFF2-40B4-BE49-F238E27FC236}">
                <a16:creationId xmlns:a16="http://schemas.microsoft.com/office/drawing/2014/main" id="{CCA1F07E-A1E4-BBD3-536C-11C0482D9D7E}"/>
              </a:ext>
            </a:extLst>
          </p:cNvPr>
          <p:cNvPicPr>
            <a:picLocks noChangeAspect="1"/>
          </p:cNvPicPr>
          <p:nvPr/>
        </p:nvPicPr>
        <p:blipFill>
          <a:blip r:embed="rId22"/>
          <a:stretch>
            <a:fillRect/>
          </a:stretch>
        </p:blipFill>
        <p:spPr>
          <a:xfrm>
            <a:off x="2422681" y="5706421"/>
            <a:ext cx="1841757" cy="705608"/>
          </a:xfrm>
          <a:prstGeom prst="rect">
            <a:avLst/>
          </a:prstGeom>
        </p:spPr>
      </p:pic>
      <p:pic>
        <p:nvPicPr>
          <p:cNvPr id="45" name="Picture 44">
            <a:extLst>
              <a:ext uri="{FF2B5EF4-FFF2-40B4-BE49-F238E27FC236}">
                <a16:creationId xmlns:a16="http://schemas.microsoft.com/office/drawing/2014/main" id="{88CF9EE0-46F5-97B8-2261-1EF1D0C6C790}"/>
              </a:ext>
            </a:extLst>
          </p:cNvPr>
          <p:cNvPicPr>
            <a:picLocks noChangeAspect="1"/>
          </p:cNvPicPr>
          <p:nvPr/>
        </p:nvPicPr>
        <p:blipFill>
          <a:blip r:embed="rId23"/>
          <a:stretch>
            <a:fillRect/>
          </a:stretch>
        </p:blipFill>
        <p:spPr>
          <a:xfrm>
            <a:off x="9044812" y="2415688"/>
            <a:ext cx="571580" cy="828791"/>
          </a:xfrm>
          <a:prstGeom prst="rect">
            <a:avLst/>
          </a:prstGeom>
        </p:spPr>
      </p:pic>
      <p:pic>
        <p:nvPicPr>
          <p:cNvPr id="47" name="Picture 46">
            <a:extLst>
              <a:ext uri="{FF2B5EF4-FFF2-40B4-BE49-F238E27FC236}">
                <a16:creationId xmlns:a16="http://schemas.microsoft.com/office/drawing/2014/main" id="{0BA23267-5A1B-ECF2-1376-8E2829FB6831}"/>
              </a:ext>
            </a:extLst>
          </p:cNvPr>
          <p:cNvPicPr>
            <a:picLocks noChangeAspect="1"/>
          </p:cNvPicPr>
          <p:nvPr/>
        </p:nvPicPr>
        <p:blipFill>
          <a:blip r:embed="rId24"/>
          <a:stretch>
            <a:fillRect/>
          </a:stretch>
        </p:blipFill>
        <p:spPr>
          <a:xfrm>
            <a:off x="1570205" y="3758429"/>
            <a:ext cx="724001" cy="885949"/>
          </a:xfrm>
          <a:prstGeom prst="rect">
            <a:avLst/>
          </a:prstGeom>
        </p:spPr>
      </p:pic>
      <p:pic>
        <p:nvPicPr>
          <p:cNvPr id="49" name="Picture 48">
            <a:extLst>
              <a:ext uri="{FF2B5EF4-FFF2-40B4-BE49-F238E27FC236}">
                <a16:creationId xmlns:a16="http://schemas.microsoft.com/office/drawing/2014/main" id="{35EA214B-8A2A-3600-72F3-AFDA0EE94580}"/>
              </a:ext>
            </a:extLst>
          </p:cNvPr>
          <p:cNvPicPr>
            <a:picLocks noChangeAspect="1"/>
          </p:cNvPicPr>
          <p:nvPr/>
        </p:nvPicPr>
        <p:blipFill>
          <a:blip r:embed="rId25"/>
          <a:stretch>
            <a:fillRect/>
          </a:stretch>
        </p:blipFill>
        <p:spPr>
          <a:xfrm>
            <a:off x="5560682" y="4690680"/>
            <a:ext cx="676369" cy="895475"/>
          </a:xfrm>
          <a:prstGeom prst="rect">
            <a:avLst/>
          </a:prstGeom>
        </p:spPr>
      </p:pic>
      <p:pic>
        <p:nvPicPr>
          <p:cNvPr id="51" name="Picture 50">
            <a:extLst>
              <a:ext uri="{FF2B5EF4-FFF2-40B4-BE49-F238E27FC236}">
                <a16:creationId xmlns:a16="http://schemas.microsoft.com/office/drawing/2014/main" id="{7713156F-8328-4542-E0ED-DA23BB586A3A}"/>
              </a:ext>
            </a:extLst>
          </p:cNvPr>
          <p:cNvPicPr>
            <a:picLocks noChangeAspect="1"/>
          </p:cNvPicPr>
          <p:nvPr/>
        </p:nvPicPr>
        <p:blipFill>
          <a:blip r:embed="rId26"/>
          <a:stretch>
            <a:fillRect/>
          </a:stretch>
        </p:blipFill>
        <p:spPr>
          <a:xfrm>
            <a:off x="3661302" y="1978717"/>
            <a:ext cx="955460" cy="929867"/>
          </a:xfrm>
          <a:prstGeom prst="rect">
            <a:avLst/>
          </a:prstGeom>
        </p:spPr>
      </p:pic>
      <p:pic>
        <p:nvPicPr>
          <p:cNvPr id="53" name="Picture 52">
            <a:extLst>
              <a:ext uri="{FF2B5EF4-FFF2-40B4-BE49-F238E27FC236}">
                <a16:creationId xmlns:a16="http://schemas.microsoft.com/office/drawing/2014/main" id="{1D5A8D79-3D46-4274-B7ED-65E1C1476AF7}"/>
              </a:ext>
            </a:extLst>
          </p:cNvPr>
          <p:cNvPicPr>
            <a:picLocks noChangeAspect="1"/>
          </p:cNvPicPr>
          <p:nvPr/>
        </p:nvPicPr>
        <p:blipFill>
          <a:blip r:embed="rId27"/>
          <a:stretch>
            <a:fillRect/>
          </a:stretch>
        </p:blipFill>
        <p:spPr>
          <a:xfrm>
            <a:off x="1425388" y="4892219"/>
            <a:ext cx="838317" cy="924054"/>
          </a:xfrm>
          <a:prstGeom prst="rect">
            <a:avLst/>
          </a:prstGeom>
        </p:spPr>
      </p:pic>
      <p:pic>
        <p:nvPicPr>
          <p:cNvPr id="55" name="Picture 54">
            <a:extLst>
              <a:ext uri="{FF2B5EF4-FFF2-40B4-BE49-F238E27FC236}">
                <a16:creationId xmlns:a16="http://schemas.microsoft.com/office/drawing/2014/main" id="{266B4C3A-677C-F30A-6889-3F526709A837}"/>
              </a:ext>
            </a:extLst>
          </p:cNvPr>
          <p:cNvPicPr>
            <a:picLocks noChangeAspect="1"/>
          </p:cNvPicPr>
          <p:nvPr/>
        </p:nvPicPr>
        <p:blipFill>
          <a:blip r:embed="rId28"/>
          <a:srcRect l="3101"/>
          <a:stretch>
            <a:fillRect/>
          </a:stretch>
        </p:blipFill>
        <p:spPr>
          <a:xfrm>
            <a:off x="9671059" y="4463636"/>
            <a:ext cx="924054" cy="930554"/>
          </a:xfrm>
          <a:prstGeom prst="rect">
            <a:avLst/>
          </a:prstGeom>
        </p:spPr>
      </p:pic>
    </p:spTree>
    <p:extLst>
      <p:ext uri="{BB962C8B-B14F-4D97-AF65-F5344CB8AC3E}">
        <p14:creationId xmlns:p14="http://schemas.microsoft.com/office/powerpoint/2010/main" val="1899341014"/>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6570E276-3186-0E80-5D78-6EC4D6877CC6}"/>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F485162-1C56-16D5-3DAB-E6CFF6025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C90B2DD1-83A8-BBBF-2E6D-9681BD044BA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2141FB7C-830E-3689-F30B-4AD899794976}"/>
              </a:ext>
            </a:extLst>
          </p:cNvPr>
          <p:cNvSpPr>
            <a:spLocks noGrp="1"/>
          </p:cNvSpPr>
          <p:nvPr>
            <p:ph type="title"/>
          </p:nvPr>
        </p:nvSpPr>
        <p:spPr>
          <a:xfrm>
            <a:off x="1141412" y="618518"/>
            <a:ext cx="10015537" cy="1142020"/>
          </a:xfrm>
        </p:spPr>
        <p:txBody>
          <a:bodyPr>
            <a:normAutofit/>
          </a:bodyPr>
          <a:lstStyle/>
          <a:p>
            <a:pPr algn="ctr"/>
            <a:r>
              <a:rPr lang="en-US" sz="3200"/>
              <a:t>United states v. MICHAEL dendy</a:t>
            </a:r>
            <a:endParaRPr lang="en-US" sz="3200" dirty="0"/>
          </a:p>
        </p:txBody>
      </p:sp>
      <p:sp>
        <p:nvSpPr>
          <p:cNvPr id="11" name="Content Placeholder 10">
            <a:extLst>
              <a:ext uri="{FF2B5EF4-FFF2-40B4-BE49-F238E27FC236}">
                <a16:creationId xmlns:a16="http://schemas.microsoft.com/office/drawing/2014/main" id="{5E27BE83-E448-6909-8B5D-063BD709B46A}"/>
              </a:ext>
            </a:extLst>
          </p:cNvPr>
          <p:cNvSpPr>
            <a:spLocks noGrp="1"/>
          </p:cNvSpPr>
          <p:nvPr>
            <p:ph idx="1"/>
          </p:nvPr>
        </p:nvSpPr>
        <p:spPr>
          <a:xfrm>
            <a:off x="471488" y="2249487"/>
            <a:ext cx="5368171" cy="2847976"/>
          </a:xfrm>
        </p:spPr>
        <p:txBody>
          <a:bodyPr>
            <a:normAutofit/>
          </a:bodyPr>
          <a:lstStyle/>
          <a:p>
            <a:r>
              <a:rPr lang="en-US"/>
              <a:t>Charges:</a:t>
            </a:r>
            <a:endParaRPr lang="en-US" sz="1600"/>
          </a:p>
          <a:p>
            <a:pPr lvl="1"/>
            <a:r>
              <a:rPr lang="en-US"/>
              <a:t>Sexual Exploitation of a Child (Production of Child Pornography) – 5 counts</a:t>
            </a:r>
          </a:p>
          <a:p>
            <a:pPr lvl="1"/>
            <a:r>
              <a:rPr lang="en-US"/>
              <a:t>Distribution of Child Pornography – 7 counts</a:t>
            </a:r>
          </a:p>
          <a:p>
            <a:pPr lvl="1"/>
            <a:r>
              <a:rPr lang="en-US"/>
              <a:t>Receipt of Child Pornography – 8 counts</a:t>
            </a:r>
          </a:p>
          <a:p>
            <a:pPr lvl="1"/>
            <a:r>
              <a:rPr lang="en-US"/>
              <a:t>Possession of Child Pornography – 1 count</a:t>
            </a:r>
            <a:endParaRPr lang="en-US" dirty="0"/>
          </a:p>
        </p:txBody>
      </p:sp>
      <p:grpSp>
        <p:nvGrpSpPr>
          <p:cNvPr id="18" name="Group 17">
            <a:extLst>
              <a:ext uri="{FF2B5EF4-FFF2-40B4-BE49-F238E27FC236}">
                <a16:creationId xmlns:a16="http://schemas.microsoft.com/office/drawing/2014/main" id="{4BB6FDAD-1289-364F-F3BB-EC790A3F78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9" name="Rectangle 5">
              <a:extLst>
                <a:ext uri="{FF2B5EF4-FFF2-40B4-BE49-F238E27FC236}">
                  <a16:creationId xmlns:a16="http://schemas.microsoft.com/office/drawing/2014/main" id="{6A2C4834-7F97-8282-5BC5-4976D76971C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0" name="Freeform 6">
              <a:extLst>
                <a:ext uri="{FF2B5EF4-FFF2-40B4-BE49-F238E27FC236}">
                  <a16:creationId xmlns:a16="http://schemas.microsoft.com/office/drawing/2014/main" id="{51EE7AD8-4D58-C5BB-7C21-DBEB9DBE69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 name="Freeform 7">
              <a:extLst>
                <a:ext uri="{FF2B5EF4-FFF2-40B4-BE49-F238E27FC236}">
                  <a16:creationId xmlns:a16="http://schemas.microsoft.com/office/drawing/2014/main" id="{89370988-DBCD-5C70-F50B-49BFFC8483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 name="Freeform 8">
              <a:extLst>
                <a:ext uri="{FF2B5EF4-FFF2-40B4-BE49-F238E27FC236}">
                  <a16:creationId xmlns:a16="http://schemas.microsoft.com/office/drawing/2014/main" id="{E160F633-513B-F1FA-B921-158DB4560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Freeform 9">
              <a:extLst>
                <a:ext uri="{FF2B5EF4-FFF2-40B4-BE49-F238E27FC236}">
                  <a16:creationId xmlns:a16="http://schemas.microsoft.com/office/drawing/2014/main" id="{3ED31CF9-5987-7427-F013-43E1D563697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 name="Freeform 10">
              <a:extLst>
                <a:ext uri="{FF2B5EF4-FFF2-40B4-BE49-F238E27FC236}">
                  <a16:creationId xmlns:a16="http://schemas.microsoft.com/office/drawing/2014/main" id="{B1878D16-829D-785C-103B-4B437CE136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 name="Freeform 11">
              <a:extLst>
                <a:ext uri="{FF2B5EF4-FFF2-40B4-BE49-F238E27FC236}">
                  <a16:creationId xmlns:a16="http://schemas.microsoft.com/office/drawing/2014/main" id="{70F74C3C-1D73-21E4-AB37-ECE58D6CDA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 name="Freeform 12">
              <a:extLst>
                <a:ext uri="{FF2B5EF4-FFF2-40B4-BE49-F238E27FC236}">
                  <a16:creationId xmlns:a16="http://schemas.microsoft.com/office/drawing/2014/main" id="{7549250B-C344-D7DE-8D75-2377CA73B6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13">
              <a:extLst>
                <a:ext uri="{FF2B5EF4-FFF2-40B4-BE49-F238E27FC236}">
                  <a16:creationId xmlns:a16="http://schemas.microsoft.com/office/drawing/2014/main" id="{4FDFC3BF-840D-6F02-365A-FDBD5AC17C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Freeform 14">
              <a:extLst>
                <a:ext uri="{FF2B5EF4-FFF2-40B4-BE49-F238E27FC236}">
                  <a16:creationId xmlns:a16="http://schemas.microsoft.com/office/drawing/2014/main" id="{1AD0112C-0C3E-956E-63A4-7AD513A8F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9" name="Freeform 15">
              <a:extLst>
                <a:ext uri="{FF2B5EF4-FFF2-40B4-BE49-F238E27FC236}">
                  <a16:creationId xmlns:a16="http://schemas.microsoft.com/office/drawing/2014/main" id="{30C9AD96-204E-A4B0-F5C7-16B05F62EB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Line 16">
              <a:extLst>
                <a:ext uri="{FF2B5EF4-FFF2-40B4-BE49-F238E27FC236}">
                  <a16:creationId xmlns:a16="http://schemas.microsoft.com/office/drawing/2014/main" id="{7233B2A3-A52F-2C0C-F5C7-0F2566517437}"/>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1" name="Freeform 17">
              <a:extLst>
                <a:ext uri="{FF2B5EF4-FFF2-40B4-BE49-F238E27FC236}">
                  <a16:creationId xmlns:a16="http://schemas.microsoft.com/office/drawing/2014/main" id="{FEE55BC2-71ED-E283-BF89-31CF84869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2" name="Freeform 18">
              <a:extLst>
                <a:ext uri="{FF2B5EF4-FFF2-40B4-BE49-F238E27FC236}">
                  <a16:creationId xmlns:a16="http://schemas.microsoft.com/office/drawing/2014/main" id="{465CB3DC-BD42-1DB3-E0D5-2616E5EE33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3" name="Freeform 19">
              <a:extLst>
                <a:ext uri="{FF2B5EF4-FFF2-40B4-BE49-F238E27FC236}">
                  <a16:creationId xmlns:a16="http://schemas.microsoft.com/office/drawing/2014/main" id="{DA6D6AB8-4095-10BF-D53D-304E00ED0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20">
              <a:extLst>
                <a:ext uri="{FF2B5EF4-FFF2-40B4-BE49-F238E27FC236}">
                  <a16:creationId xmlns:a16="http://schemas.microsoft.com/office/drawing/2014/main" id="{1661C68D-B63E-CCE7-A8F0-B0649E5461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Rectangle 21">
              <a:extLst>
                <a:ext uri="{FF2B5EF4-FFF2-40B4-BE49-F238E27FC236}">
                  <a16:creationId xmlns:a16="http://schemas.microsoft.com/office/drawing/2014/main" id="{BA3CF77D-362F-C23E-3E59-4B4FB398D4D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36" name="Freeform 22">
              <a:extLst>
                <a:ext uri="{FF2B5EF4-FFF2-40B4-BE49-F238E27FC236}">
                  <a16:creationId xmlns:a16="http://schemas.microsoft.com/office/drawing/2014/main" id="{49225508-22C7-B6C6-D044-B32F620A8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7" name="Freeform 23">
              <a:extLst>
                <a:ext uri="{FF2B5EF4-FFF2-40B4-BE49-F238E27FC236}">
                  <a16:creationId xmlns:a16="http://schemas.microsoft.com/office/drawing/2014/main" id="{2293D84B-F794-CACF-6E40-4414B1ECD3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 name="Freeform 24">
              <a:extLst>
                <a:ext uri="{FF2B5EF4-FFF2-40B4-BE49-F238E27FC236}">
                  <a16:creationId xmlns:a16="http://schemas.microsoft.com/office/drawing/2014/main" id="{107306EC-B63D-1C2F-F5EE-C21AF0B15B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25">
              <a:extLst>
                <a:ext uri="{FF2B5EF4-FFF2-40B4-BE49-F238E27FC236}">
                  <a16:creationId xmlns:a16="http://schemas.microsoft.com/office/drawing/2014/main" id="{01165993-E1E0-FE98-DF77-3B5AD2D50F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Freeform 26">
              <a:extLst>
                <a:ext uri="{FF2B5EF4-FFF2-40B4-BE49-F238E27FC236}">
                  <a16:creationId xmlns:a16="http://schemas.microsoft.com/office/drawing/2014/main" id="{89F7BAD1-624A-9DA2-EA9D-ECF277C827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1" name="Freeform 27">
              <a:extLst>
                <a:ext uri="{FF2B5EF4-FFF2-40B4-BE49-F238E27FC236}">
                  <a16:creationId xmlns:a16="http://schemas.microsoft.com/office/drawing/2014/main" id="{2B5F00B7-D27D-EE36-DED6-97E96801A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2" name="Freeform 28">
              <a:extLst>
                <a:ext uri="{FF2B5EF4-FFF2-40B4-BE49-F238E27FC236}">
                  <a16:creationId xmlns:a16="http://schemas.microsoft.com/office/drawing/2014/main" id="{9F36500F-BC5E-5194-3B04-2A6D57B11D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3" name="Freeform 29">
              <a:extLst>
                <a:ext uri="{FF2B5EF4-FFF2-40B4-BE49-F238E27FC236}">
                  <a16:creationId xmlns:a16="http://schemas.microsoft.com/office/drawing/2014/main" id="{E366233A-0E00-A172-134F-3E89C41715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30">
              <a:extLst>
                <a:ext uri="{FF2B5EF4-FFF2-40B4-BE49-F238E27FC236}">
                  <a16:creationId xmlns:a16="http://schemas.microsoft.com/office/drawing/2014/main" id="{3573A4FE-D44D-524C-08C0-4BDF490DAD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5" name="Freeform 31">
              <a:extLst>
                <a:ext uri="{FF2B5EF4-FFF2-40B4-BE49-F238E27FC236}">
                  <a16:creationId xmlns:a16="http://schemas.microsoft.com/office/drawing/2014/main" id="{C87ECD26-8247-4B2A-5E28-CF20ADF029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7" name="Content Placeholder 6">
            <a:extLst>
              <a:ext uri="{FF2B5EF4-FFF2-40B4-BE49-F238E27FC236}">
                <a16:creationId xmlns:a16="http://schemas.microsoft.com/office/drawing/2014/main" id="{2F7F62B7-BC26-1C7F-3D74-76B8B769BF51}"/>
              </a:ext>
            </a:extLst>
          </p:cNvPr>
          <p:cNvPicPr>
            <a:picLocks noChangeAspect="1"/>
          </p:cNvPicPr>
          <p:nvPr/>
        </p:nvPicPr>
        <p:blipFill>
          <a:blip r:embed="rId4"/>
          <a:stretch>
            <a:fillRect/>
          </a:stretch>
        </p:blipFill>
        <p:spPr>
          <a:xfrm>
            <a:off x="6096000" y="2290036"/>
            <a:ext cx="5456279" cy="1159459"/>
          </a:xfrm>
          <a:prstGeom prst="round2DiagRect">
            <a:avLst>
              <a:gd name="adj1" fmla="val 0"/>
              <a:gd name="adj2" fmla="val 0"/>
            </a:avLst>
          </a:prstGeom>
          <a:ln w="19050" cap="sq">
            <a:solidFill>
              <a:schemeClr val="tx2">
                <a:lumMod val="60000"/>
                <a:lumOff val="40000"/>
                <a:alpha val="60000"/>
              </a:schemeClr>
            </a:solidFill>
            <a:miter lim="800000"/>
            <a:extLst>
              <a:ext uri="{C807C97D-BFC1-408E-A445-0C87EB9F89A2}">
                <ask:lineSketchStyleProps xmlns:ask="http://schemas.microsoft.com/office/drawing/2018/sketchyshapes">
                  <ask:type>
                    <ask:lineSketchNone/>
                  </ask:type>
                </ask:lineSketchStyleProps>
              </a:ext>
            </a:extLst>
          </a:ln>
          <a:effectLst>
            <a:outerShdw blurRad="88900" dist="38100" dir="5400000" algn="t" rotWithShape="0">
              <a:schemeClr val="bg1">
                <a:alpha val="40000"/>
              </a:schemeClr>
            </a:outerShdw>
          </a:effectLst>
        </p:spPr>
      </p:pic>
    </p:spTree>
    <p:extLst>
      <p:ext uri="{BB962C8B-B14F-4D97-AF65-F5344CB8AC3E}">
        <p14:creationId xmlns:p14="http://schemas.microsoft.com/office/powerpoint/2010/main" val="4012923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6CE500EF-2B04-1155-0DA7-E3BB3D96D092}"/>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7B3108E-9CEF-DF33-6A2F-AA765F211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92C9B51C-8B12-2D8D-AD52-13FE212C85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B1E0D9-2F44-8522-F73E-308F582FA00C}"/>
              </a:ext>
            </a:extLst>
          </p:cNvPr>
          <p:cNvSpPr>
            <a:spLocks noGrp="1"/>
          </p:cNvSpPr>
          <p:nvPr>
            <p:ph type="title"/>
          </p:nvPr>
        </p:nvSpPr>
        <p:spPr>
          <a:xfrm>
            <a:off x="1141412" y="618518"/>
            <a:ext cx="10015537" cy="1142020"/>
          </a:xfrm>
        </p:spPr>
        <p:txBody>
          <a:bodyPr>
            <a:normAutofit/>
          </a:bodyPr>
          <a:lstStyle/>
          <a:p>
            <a:pPr algn="ctr"/>
            <a:r>
              <a:rPr lang="en-US" sz="3200"/>
              <a:t>United states v. MICHAEL dendy</a:t>
            </a:r>
            <a:endParaRPr lang="en-US" sz="3200" dirty="0"/>
          </a:p>
        </p:txBody>
      </p:sp>
      <p:sp>
        <p:nvSpPr>
          <p:cNvPr id="11" name="Content Placeholder 10">
            <a:extLst>
              <a:ext uri="{FF2B5EF4-FFF2-40B4-BE49-F238E27FC236}">
                <a16:creationId xmlns:a16="http://schemas.microsoft.com/office/drawing/2014/main" id="{4515301D-96F8-C683-EE86-93CE1A7FA93B}"/>
              </a:ext>
            </a:extLst>
          </p:cNvPr>
          <p:cNvSpPr>
            <a:spLocks noGrp="1"/>
          </p:cNvSpPr>
          <p:nvPr>
            <p:ph idx="1"/>
          </p:nvPr>
        </p:nvSpPr>
        <p:spPr>
          <a:xfrm>
            <a:off x="471488" y="2249487"/>
            <a:ext cx="5368171" cy="2847976"/>
          </a:xfrm>
        </p:spPr>
        <p:txBody>
          <a:bodyPr>
            <a:normAutofit/>
          </a:bodyPr>
          <a:lstStyle/>
          <a:p>
            <a:r>
              <a:rPr lang="en-US"/>
              <a:t>Charges:</a:t>
            </a:r>
            <a:endParaRPr lang="en-US" sz="1600"/>
          </a:p>
          <a:p>
            <a:pPr lvl="1"/>
            <a:r>
              <a:rPr lang="en-US"/>
              <a:t>Sexual Exploitation of a Child (Production of Child Pornography) – 5 counts</a:t>
            </a:r>
          </a:p>
          <a:p>
            <a:pPr lvl="1"/>
            <a:r>
              <a:rPr lang="en-US"/>
              <a:t>Distribution of Child Pornography – 7 counts</a:t>
            </a:r>
          </a:p>
          <a:p>
            <a:pPr lvl="1"/>
            <a:r>
              <a:rPr lang="en-US"/>
              <a:t>Receipt of Child Pornography – 8 counts</a:t>
            </a:r>
          </a:p>
          <a:p>
            <a:pPr lvl="1"/>
            <a:r>
              <a:rPr lang="en-US"/>
              <a:t>Possession of Child Pornography – 1 count</a:t>
            </a:r>
            <a:endParaRPr lang="en-US" dirty="0"/>
          </a:p>
        </p:txBody>
      </p:sp>
      <p:grpSp>
        <p:nvGrpSpPr>
          <p:cNvPr id="18" name="Group 17">
            <a:extLst>
              <a:ext uri="{FF2B5EF4-FFF2-40B4-BE49-F238E27FC236}">
                <a16:creationId xmlns:a16="http://schemas.microsoft.com/office/drawing/2014/main" id="{9BD5140C-BEAE-D84B-F875-EB66D486F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9" name="Rectangle 5">
              <a:extLst>
                <a:ext uri="{FF2B5EF4-FFF2-40B4-BE49-F238E27FC236}">
                  <a16:creationId xmlns:a16="http://schemas.microsoft.com/office/drawing/2014/main" id="{3F9CD0CC-0238-F03C-9E87-FE00003B554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0" name="Freeform 6">
              <a:extLst>
                <a:ext uri="{FF2B5EF4-FFF2-40B4-BE49-F238E27FC236}">
                  <a16:creationId xmlns:a16="http://schemas.microsoft.com/office/drawing/2014/main" id="{859D1F08-129B-D746-1827-585001D9FA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 name="Freeform 7">
              <a:extLst>
                <a:ext uri="{FF2B5EF4-FFF2-40B4-BE49-F238E27FC236}">
                  <a16:creationId xmlns:a16="http://schemas.microsoft.com/office/drawing/2014/main" id="{ED332A88-7760-4977-719B-D4EB775CBD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 name="Freeform 8">
              <a:extLst>
                <a:ext uri="{FF2B5EF4-FFF2-40B4-BE49-F238E27FC236}">
                  <a16:creationId xmlns:a16="http://schemas.microsoft.com/office/drawing/2014/main" id="{46BFD091-156E-D898-47BA-B49AAA3A35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 name="Freeform 9">
              <a:extLst>
                <a:ext uri="{FF2B5EF4-FFF2-40B4-BE49-F238E27FC236}">
                  <a16:creationId xmlns:a16="http://schemas.microsoft.com/office/drawing/2014/main" id="{D6C70D40-35DD-4B84-DD92-546C7D128B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 name="Freeform 10">
              <a:extLst>
                <a:ext uri="{FF2B5EF4-FFF2-40B4-BE49-F238E27FC236}">
                  <a16:creationId xmlns:a16="http://schemas.microsoft.com/office/drawing/2014/main" id="{2A470546-7F27-1758-215F-C68CAEFA7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 name="Freeform 11">
              <a:extLst>
                <a:ext uri="{FF2B5EF4-FFF2-40B4-BE49-F238E27FC236}">
                  <a16:creationId xmlns:a16="http://schemas.microsoft.com/office/drawing/2014/main" id="{1A6DEE97-52D5-5BE8-75BE-EF8B7BB27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6" name="Freeform 12">
              <a:extLst>
                <a:ext uri="{FF2B5EF4-FFF2-40B4-BE49-F238E27FC236}">
                  <a16:creationId xmlns:a16="http://schemas.microsoft.com/office/drawing/2014/main" id="{14BC2F56-D099-9060-21A2-CBF91523F2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7" name="Freeform 13">
              <a:extLst>
                <a:ext uri="{FF2B5EF4-FFF2-40B4-BE49-F238E27FC236}">
                  <a16:creationId xmlns:a16="http://schemas.microsoft.com/office/drawing/2014/main" id="{C4664344-B1C9-0B94-FAEB-78347C0B2E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8" name="Freeform 14">
              <a:extLst>
                <a:ext uri="{FF2B5EF4-FFF2-40B4-BE49-F238E27FC236}">
                  <a16:creationId xmlns:a16="http://schemas.microsoft.com/office/drawing/2014/main" id="{3BFDBE83-85E8-1DE8-9F18-DEB1435A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9" name="Freeform 15">
              <a:extLst>
                <a:ext uri="{FF2B5EF4-FFF2-40B4-BE49-F238E27FC236}">
                  <a16:creationId xmlns:a16="http://schemas.microsoft.com/office/drawing/2014/main" id="{C4616F78-1F27-3824-3186-18D4900A8D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0" name="Line 16">
              <a:extLst>
                <a:ext uri="{FF2B5EF4-FFF2-40B4-BE49-F238E27FC236}">
                  <a16:creationId xmlns:a16="http://schemas.microsoft.com/office/drawing/2014/main" id="{998E9DFF-69F9-6E69-D7DA-3B0B374AF62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1" name="Freeform 17">
              <a:extLst>
                <a:ext uri="{FF2B5EF4-FFF2-40B4-BE49-F238E27FC236}">
                  <a16:creationId xmlns:a16="http://schemas.microsoft.com/office/drawing/2014/main" id="{52DE8CC3-23A5-1612-F02E-45E385E2C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2" name="Freeform 18">
              <a:extLst>
                <a:ext uri="{FF2B5EF4-FFF2-40B4-BE49-F238E27FC236}">
                  <a16:creationId xmlns:a16="http://schemas.microsoft.com/office/drawing/2014/main" id="{B44D7787-A1F6-37E4-BDDA-0D17475CC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3" name="Freeform 19">
              <a:extLst>
                <a:ext uri="{FF2B5EF4-FFF2-40B4-BE49-F238E27FC236}">
                  <a16:creationId xmlns:a16="http://schemas.microsoft.com/office/drawing/2014/main" id="{7C008DBA-A700-7192-8955-F4057BCB77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4" name="Freeform 20">
              <a:extLst>
                <a:ext uri="{FF2B5EF4-FFF2-40B4-BE49-F238E27FC236}">
                  <a16:creationId xmlns:a16="http://schemas.microsoft.com/office/drawing/2014/main" id="{92C24E31-94D1-4258-F664-5A55B574EA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5" name="Rectangle 21">
              <a:extLst>
                <a:ext uri="{FF2B5EF4-FFF2-40B4-BE49-F238E27FC236}">
                  <a16:creationId xmlns:a16="http://schemas.microsoft.com/office/drawing/2014/main" id="{16389BFE-92F6-B9D6-E1DB-4A9B3437B22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36" name="Freeform 22">
              <a:extLst>
                <a:ext uri="{FF2B5EF4-FFF2-40B4-BE49-F238E27FC236}">
                  <a16:creationId xmlns:a16="http://schemas.microsoft.com/office/drawing/2014/main" id="{3D459F7C-CA31-6075-CD1C-74AA783EF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7" name="Freeform 23">
              <a:extLst>
                <a:ext uri="{FF2B5EF4-FFF2-40B4-BE49-F238E27FC236}">
                  <a16:creationId xmlns:a16="http://schemas.microsoft.com/office/drawing/2014/main" id="{91364F33-62CF-2C00-E98F-7B5741F453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8" name="Freeform 24">
              <a:extLst>
                <a:ext uri="{FF2B5EF4-FFF2-40B4-BE49-F238E27FC236}">
                  <a16:creationId xmlns:a16="http://schemas.microsoft.com/office/drawing/2014/main" id="{9061E7BF-C968-F659-AAC3-B13A8C889F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9" name="Freeform 25">
              <a:extLst>
                <a:ext uri="{FF2B5EF4-FFF2-40B4-BE49-F238E27FC236}">
                  <a16:creationId xmlns:a16="http://schemas.microsoft.com/office/drawing/2014/main" id="{F5B1014C-B4D4-1785-C786-F10056002B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0" name="Freeform 26">
              <a:extLst>
                <a:ext uri="{FF2B5EF4-FFF2-40B4-BE49-F238E27FC236}">
                  <a16:creationId xmlns:a16="http://schemas.microsoft.com/office/drawing/2014/main" id="{CF213C55-F517-74DC-2CDC-984A8AC19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1" name="Freeform 27">
              <a:extLst>
                <a:ext uri="{FF2B5EF4-FFF2-40B4-BE49-F238E27FC236}">
                  <a16:creationId xmlns:a16="http://schemas.microsoft.com/office/drawing/2014/main" id="{B7FB0725-6981-02DB-53ED-D6F2432DB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2" name="Freeform 28">
              <a:extLst>
                <a:ext uri="{FF2B5EF4-FFF2-40B4-BE49-F238E27FC236}">
                  <a16:creationId xmlns:a16="http://schemas.microsoft.com/office/drawing/2014/main" id="{E1796E4A-1EEF-C5E0-71D2-9C226F680B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3" name="Freeform 29">
              <a:extLst>
                <a:ext uri="{FF2B5EF4-FFF2-40B4-BE49-F238E27FC236}">
                  <a16:creationId xmlns:a16="http://schemas.microsoft.com/office/drawing/2014/main" id="{3359D906-9354-23B0-2107-EA0F5AA3B2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4" name="Freeform 30">
              <a:extLst>
                <a:ext uri="{FF2B5EF4-FFF2-40B4-BE49-F238E27FC236}">
                  <a16:creationId xmlns:a16="http://schemas.microsoft.com/office/drawing/2014/main" id="{AD0C90C5-23F6-8681-89E9-3E3D35ACF3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5" name="Freeform 31">
              <a:extLst>
                <a:ext uri="{FF2B5EF4-FFF2-40B4-BE49-F238E27FC236}">
                  <a16:creationId xmlns:a16="http://schemas.microsoft.com/office/drawing/2014/main" id="{58580154-0492-A799-CE31-4E8D8E1516F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pSp>
        <p:nvGrpSpPr>
          <p:cNvPr id="5" name="Group 4">
            <a:extLst>
              <a:ext uri="{FF2B5EF4-FFF2-40B4-BE49-F238E27FC236}">
                <a16:creationId xmlns:a16="http://schemas.microsoft.com/office/drawing/2014/main" id="{CB1BB24F-C459-27E7-624B-D85410D9B5CC}"/>
              </a:ext>
            </a:extLst>
          </p:cNvPr>
          <p:cNvGrpSpPr/>
          <p:nvPr/>
        </p:nvGrpSpPr>
        <p:grpSpPr>
          <a:xfrm>
            <a:off x="6096000" y="2290036"/>
            <a:ext cx="5468937" cy="3387739"/>
            <a:chOff x="6096000" y="2290036"/>
            <a:chExt cx="5468937" cy="3387739"/>
          </a:xfrm>
          <a:effectLst>
            <a:outerShdw blurRad="50800" dist="38100" dir="2700000" algn="tl" rotWithShape="0">
              <a:prstClr val="black">
                <a:alpha val="40000"/>
              </a:prstClr>
            </a:outerShdw>
          </a:effectLst>
        </p:grpSpPr>
        <p:pic>
          <p:nvPicPr>
            <p:cNvPr id="7" name="Content Placeholder 6">
              <a:extLst>
                <a:ext uri="{FF2B5EF4-FFF2-40B4-BE49-F238E27FC236}">
                  <a16:creationId xmlns:a16="http://schemas.microsoft.com/office/drawing/2014/main" id="{1E71EA3D-06C0-37DD-BD4B-E504BDF2BF0C}"/>
                </a:ext>
              </a:extLst>
            </p:cNvPr>
            <p:cNvPicPr>
              <a:picLocks noChangeAspect="1"/>
            </p:cNvPicPr>
            <p:nvPr/>
          </p:nvPicPr>
          <p:blipFill>
            <a:blip r:embed="rId4"/>
            <a:stretch>
              <a:fillRect/>
            </a:stretch>
          </p:blipFill>
          <p:spPr>
            <a:xfrm>
              <a:off x="6096000" y="2290036"/>
              <a:ext cx="5456279" cy="1159459"/>
            </a:xfrm>
            <a:prstGeom prst="round2DiagRect">
              <a:avLst>
                <a:gd name="adj1" fmla="val 0"/>
                <a:gd name="adj2" fmla="val 0"/>
              </a:avLst>
            </a:prstGeom>
            <a:ln w="19050" cap="sq">
              <a:solidFill>
                <a:schemeClr val="tx2">
                  <a:lumMod val="60000"/>
                  <a:lumOff val="40000"/>
                  <a:alpha val="60000"/>
                </a:schemeClr>
              </a:solidFill>
              <a:miter lim="800000"/>
              <a:extLst>
                <a:ext uri="{C807C97D-BFC1-408E-A445-0C87EB9F89A2}">
                  <ask:lineSketchStyleProps xmlns:ask="http://schemas.microsoft.com/office/drawing/2018/sketchyshapes">
                    <ask:type>
                      <ask:lineSketchNone/>
                    </ask:type>
                  </ask:lineSketchStyleProps>
                </a:ext>
              </a:extLst>
            </a:ln>
            <a:effectLst>
              <a:outerShdw blurRad="88900" dist="38100" dir="5400000" algn="t" rotWithShape="0">
                <a:schemeClr val="bg1">
                  <a:alpha val="40000"/>
                </a:schemeClr>
              </a:outerShdw>
            </a:effectLst>
          </p:spPr>
        </p:pic>
        <p:pic>
          <p:nvPicPr>
            <p:cNvPr id="4" name="Picture 3">
              <a:extLst>
                <a:ext uri="{FF2B5EF4-FFF2-40B4-BE49-F238E27FC236}">
                  <a16:creationId xmlns:a16="http://schemas.microsoft.com/office/drawing/2014/main" id="{CC84A5A0-501F-D10C-5D58-0BC771CDE7B2}"/>
                </a:ext>
              </a:extLst>
            </p:cNvPr>
            <p:cNvPicPr>
              <a:picLocks noChangeAspect="1"/>
            </p:cNvPicPr>
            <p:nvPr/>
          </p:nvPicPr>
          <p:blipFill>
            <a:blip r:embed="rId5"/>
            <a:stretch>
              <a:fillRect/>
            </a:stretch>
          </p:blipFill>
          <p:spPr>
            <a:xfrm>
              <a:off x="6096000" y="3749877"/>
              <a:ext cx="5468937" cy="1927898"/>
            </a:xfrm>
            <a:prstGeom prst="rect">
              <a:avLst/>
            </a:prstGeom>
            <a:ln w="19050" cap="sq">
              <a:solidFill>
                <a:schemeClr val="tx2">
                  <a:lumMod val="60000"/>
                  <a:lumOff val="40000"/>
                  <a:alpha val="60000"/>
                </a:schemeClr>
              </a:solidFill>
              <a:miter lim="800000"/>
              <a:extLst>
                <a:ext uri="{C807C97D-BFC1-408E-A445-0C87EB9F89A2}">
                  <ask:lineSketchStyleProps xmlns:ask="http://schemas.microsoft.com/office/drawing/2018/sketchyshapes">
                    <ask:type>
                      <ask:lineSketchNone/>
                    </ask:type>
                  </ask:lineSketchStyleProps>
                </a:ext>
              </a:extLst>
            </a:ln>
            <a:effectLst>
              <a:outerShdw blurRad="88900" dist="38100" dir="5400000" algn="ctr" rotWithShape="0">
                <a:schemeClr val="bg1">
                  <a:alpha val="40000"/>
                </a:schemeClr>
              </a:outerShdw>
            </a:effectLst>
          </p:spPr>
        </p:pic>
      </p:grpSp>
    </p:spTree>
    <p:extLst>
      <p:ext uri="{BB962C8B-B14F-4D97-AF65-F5344CB8AC3E}">
        <p14:creationId xmlns:p14="http://schemas.microsoft.com/office/powerpoint/2010/main" val="1977554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a:extLst>
            <a:ext uri="{FF2B5EF4-FFF2-40B4-BE49-F238E27FC236}">
              <a16:creationId xmlns:a16="http://schemas.microsoft.com/office/drawing/2014/main" id="{C5BB0C04-0FFD-F354-EF20-0CE94339B6FB}"/>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BF21793-3C64-55C5-6DCE-B330BD342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55FE7215-F34E-5280-9EEC-29F8C620CD5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DDE5C9DF-BA10-CC6A-44F4-C1525C232340}"/>
              </a:ext>
            </a:extLst>
          </p:cNvPr>
          <p:cNvSpPr>
            <a:spLocks noGrp="1"/>
          </p:cNvSpPr>
          <p:nvPr>
            <p:ph type="title"/>
          </p:nvPr>
        </p:nvSpPr>
        <p:spPr>
          <a:xfrm>
            <a:off x="1141412" y="618518"/>
            <a:ext cx="10015537" cy="1142020"/>
          </a:xfrm>
        </p:spPr>
        <p:txBody>
          <a:bodyPr>
            <a:normAutofit/>
          </a:bodyPr>
          <a:lstStyle/>
          <a:p>
            <a:pPr algn="ctr"/>
            <a:r>
              <a:rPr lang="en-US" sz="3200"/>
              <a:t>United states v. MICHAEL dendy</a:t>
            </a:r>
            <a:endParaRPr lang="en-US" sz="3200" dirty="0"/>
          </a:p>
        </p:txBody>
      </p:sp>
      <p:sp>
        <p:nvSpPr>
          <p:cNvPr id="11" name="Content Placeholder 10">
            <a:extLst>
              <a:ext uri="{FF2B5EF4-FFF2-40B4-BE49-F238E27FC236}">
                <a16:creationId xmlns:a16="http://schemas.microsoft.com/office/drawing/2014/main" id="{C0810735-5C6A-82DD-19F6-9B01853A6411}"/>
              </a:ext>
            </a:extLst>
          </p:cNvPr>
          <p:cNvSpPr>
            <a:spLocks noGrp="1"/>
          </p:cNvSpPr>
          <p:nvPr>
            <p:ph idx="1"/>
          </p:nvPr>
        </p:nvSpPr>
        <p:spPr>
          <a:xfrm>
            <a:off x="471488" y="2249487"/>
            <a:ext cx="5368171" cy="2847976"/>
          </a:xfrm>
        </p:spPr>
        <p:txBody>
          <a:bodyPr>
            <a:normAutofit/>
          </a:bodyPr>
          <a:lstStyle/>
          <a:p>
            <a:r>
              <a:rPr lang="en-US"/>
              <a:t>Charges:</a:t>
            </a:r>
            <a:endParaRPr lang="en-US" sz="1600"/>
          </a:p>
          <a:p>
            <a:pPr lvl="1"/>
            <a:r>
              <a:rPr lang="en-US"/>
              <a:t>Sexual Exploitation of a Child (Production of Child Pornography) – 5 counts</a:t>
            </a:r>
          </a:p>
          <a:p>
            <a:pPr lvl="1"/>
            <a:r>
              <a:rPr lang="en-US"/>
              <a:t>Distribution of Child Pornography – 7 counts</a:t>
            </a:r>
          </a:p>
          <a:p>
            <a:pPr lvl="1"/>
            <a:r>
              <a:rPr lang="en-US"/>
              <a:t>Receipt of Child Pornography – 8 counts</a:t>
            </a:r>
          </a:p>
          <a:p>
            <a:pPr lvl="1"/>
            <a:r>
              <a:rPr lang="en-US"/>
              <a:t>Possession of Child Pornography – 1 count</a:t>
            </a:r>
            <a:endParaRPr lang="en-US" dirty="0"/>
          </a:p>
        </p:txBody>
      </p:sp>
      <p:grpSp>
        <p:nvGrpSpPr>
          <p:cNvPr id="18" name="Group 17">
            <a:extLst>
              <a:ext uri="{FF2B5EF4-FFF2-40B4-BE49-F238E27FC236}">
                <a16:creationId xmlns:a16="http://schemas.microsoft.com/office/drawing/2014/main" id="{6ECBCF2B-C4A0-C0A6-38DA-E47C191536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9" name="Rectangle 5">
              <a:extLst>
                <a:ext uri="{FF2B5EF4-FFF2-40B4-BE49-F238E27FC236}">
                  <a16:creationId xmlns:a16="http://schemas.microsoft.com/office/drawing/2014/main" id="{3E21106E-5063-A654-B875-6497A540D21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0" name="Freeform 6">
              <a:extLst>
                <a:ext uri="{FF2B5EF4-FFF2-40B4-BE49-F238E27FC236}">
                  <a16:creationId xmlns:a16="http://schemas.microsoft.com/office/drawing/2014/main" id="{A89952D2-9869-AF83-411F-5AA9C3794C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 name="Freeform 7">
              <a:extLst>
                <a:ext uri="{FF2B5EF4-FFF2-40B4-BE49-F238E27FC236}">
                  <a16:creationId xmlns:a16="http://schemas.microsoft.com/office/drawing/2014/main" id="{C8CAF7C3-69AA-1D31-FA95-D1EA840382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 name="Freeform 8">
              <a:extLst>
                <a:ext uri="{FF2B5EF4-FFF2-40B4-BE49-F238E27FC236}">
                  <a16:creationId xmlns:a16="http://schemas.microsoft.com/office/drawing/2014/main" id="{A2AC918C-C7C1-8803-9806-9562B1A1C3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Freeform 9">
              <a:extLst>
                <a:ext uri="{FF2B5EF4-FFF2-40B4-BE49-F238E27FC236}">
                  <a16:creationId xmlns:a16="http://schemas.microsoft.com/office/drawing/2014/main" id="{6CA1CEE0-7AA2-48E5-34FD-54A1055722A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 name="Freeform 10">
              <a:extLst>
                <a:ext uri="{FF2B5EF4-FFF2-40B4-BE49-F238E27FC236}">
                  <a16:creationId xmlns:a16="http://schemas.microsoft.com/office/drawing/2014/main" id="{31E7E887-8C58-9BD7-AE31-B8E4D025E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 name="Freeform 11">
              <a:extLst>
                <a:ext uri="{FF2B5EF4-FFF2-40B4-BE49-F238E27FC236}">
                  <a16:creationId xmlns:a16="http://schemas.microsoft.com/office/drawing/2014/main" id="{9CD35225-F861-EAE3-460F-1328BE5FC9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 name="Freeform 12">
              <a:extLst>
                <a:ext uri="{FF2B5EF4-FFF2-40B4-BE49-F238E27FC236}">
                  <a16:creationId xmlns:a16="http://schemas.microsoft.com/office/drawing/2014/main" id="{7E2B4566-F567-9079-15A4-4F6F1D2759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13">
              <a:extLst>
                <a:ext uri="{FF2B5EF4-FFF2-40B4-BE49-F238E27FC236}">
                  <a16:creationId xmlns:a16="http://schemas.microsoft.com/office/drawing/2014/main" id="{B3F2779F-16B6-9CA9-9B1A-0CD2986322A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Freeform 14">
              <a:extLst>
                <a:ext uri="{FF2B5EF4-FFF2-40B4-BE49-F238E27FC236}">
                  <a16:creationId xmlns:a16="http://schemas.microsoft.com/office/drawing/2014/main" id="{F64B3B34-1E31-3417-6885-4C32DF270F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9" name="Freeform 15">
              <a:extLst>
                <a:ext uri="{FF2B5EF4-FFF2-40B4-BE49-F238E27FC236}">
                  <a16:creationId xmlns:a16="http://schemas.microsoft.com/office/drawing/2014/main" id="{E2BEEC0D-2EF0-8756-90F9-785068DDA2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Line 16">
              <a:extLst>
                <a:ext uri="{FF2B5EF4-FFF2-40B4-BE49-F238E27FC236}">
                  <a16:creationId xmlns:a16="http://schemas.microsoft.com/office/drawing/2014/main" id="{57C237BF-B068-E1EE-1748-A554618971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1" name="Freeform 17">
              <a:extLst>
                <a:ext uri="{FF2B5EF4-FFF2-40B4-BE49-F238E27FC236}">
                  <a16:creationId xmlns:a16="http://schemas.microsoft.com/office/drawing/2014/main" id="{95B53E10-E117-4148-3491-4F313AFAAA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2" name="Freeform 18">
              <a:extLst>
                <a:ext uri="{FF2B5EF4-FFF2-40B4-BE49-F238E27FC236}">
                  <a16:creationId xmlns:a16="http://schemas.microsoft.com/office/drawing/2014/main" id="{1DDE9A33-C309-57BE-3ED5-4A6B93BC7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3" name="Freeform 19">
              <a:extLst>
                <a:ext uri="{FF2B5EF4-FFF2-40B4-BE49-F238E27FC236}">
                  <a16:creationId xmlns:a16="http://schemas.microsoft.com/office/drawing/2014/main" id="{30531859-E2A8-311F-2D7F-CB2725514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20">
              <a:extLst>
                <a:ext uri="{FF2B5EF4-FFF2-40B4-BE49-F238E27FC236}">
                  <a16:creationId xmlns:a16="http://schemas.microsoft.com/office/drawing/2014/main" id="{B38B6061-20E0-7282-25BB-BAE9D6B3C0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Rectangle 21">
              <a:extLst>
                <a:ext uri="{FF2B5EF4-FFF2-40B4-BE49-F238E27FC236}">
                  <a16:creationId xmlns:a16="http://schemas.microsoft.com/office/drawing/2014/main" id="{43A2AFC2-4F8C-C529-8213-D3C1E4363ED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36" name="Freeform 22">
              <a:extLst>
                <a:ext uri="{FF2B5EF4-FFF2-40B4-BE49-F238E27FC236}">
                  <a16:creationId xmlns:a16="http://schemas.microsoft.com/office/drawing/2014/main" id="{9DB3877D-B80E-8D76-9330-612B1984B0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7" name="Freeform 23">
              <a:extLst>
                <a:ext uri="{FF2B5EF4-FFF2-40B4-BE49-F238E27FC236}">
                  <a16:creationId xmlns:a16="http://schemas.microsoft.com/office/drawing/2014/main" id="{16DDB98B-41AB-0428-E0B1-5E92B34FCC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 name="Freeform 24">
              <a:extLst>
                <a:ext uri="{FF2B5EF4-FFF2-40B4-BE49-F238E27FC236}">
                  <a16:creationId xmlns:a16="http://schemas.microsoft.com/office/drawing/2014/main" id="{F53BBF7C-8F14-B4B1-C9B2-FB05B3D4CF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25">
              <a:extLst>
                <a:ext uri="{FF2B5EF4-FFF2-40B4-BE49-F238E27FC236}">
                  <a16:creationId xmlns:a16="http://schemas.microsoft.com/office/drawing/2014/main" id="{D8626D83-A214-E8FA-63B1-F9EDCCA583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Freeform 26">
              <a:extLst>
                <a:ext uri="{FF2B5EF4-FFF2-40B4-BE49-F238E27FC236}">
                  <a16:creationId xmlns:a16="http://schemas.microsoft.com/office/drawing/2014/main" id="{DC5E4AE9-E6DD-D043-0582-3A3D13A9C0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1" name="Freeform 27">
              <a:extLst>
                <a:ext uri="{FF2B5EF4-FFF2-40B4-BE49-F238E27FC236}">
                  <a16:creationId xmlns:a16="http://schemas.microsoft.com/office/drawing/2014/main" id="{FF30ADD5-A355-18FD-2A60-BC1819032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2" name="Freeform 28">
              <a:extLst>
                <a:ext uri="{FF2B5EF4-FFF2-40B4-BE49-F238E27FC236}">
                  <a16:creationId xmlns:a16="http://schemas.microsoft.com/office/drawing/2014/main" id="{CF2A0A95-C562-2233-CBBD-622B4EA4C4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3" name="Freeform 29">
              <a:extLst>
                <a:ext uri="{FF2B5EF4-FFF2-40B4-BE49-F238E27FC236}">
                  <a16:creationId xmlns:a16="http://schemas.microsoft.com/office/drawing/2014/main" id="{2FEE17FD-3C33-E2CC-6A43-71C3BB98DA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30">
              <a:extLst>
                <a:ext uri="{FF2B5EF4-FFF2-40B4-BE49-F238E27FC236}">
                  <a16:creationId xmlns:a16="http://schemas.microsoft.com/office/drawing/2014/main" id="{2545FABF-4D4D-F4F8-0A4D-B189DBAA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5" name="Freeform 31">
              <a:extLst>
                <a:ext uri="{FF2B5EF4-FFF2-40B4-BE49-F238E27FC236}">
                  <a16:creationId xmlns:a16="http://schemas.microsoft.com/office/drawing/2014/main" id="{D70EAFDA-E4E5-39DD-656D-4430D8E0B1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5" name="Group 4">
            <a:extLst>
              <a:ext uri="{FF2B5EF4-FFF2-40B4-BE49-F238E27FC236}">
                <a16:creationId xmlns:a16="http://schemas.microsoft.com/office/drawing/2014/main" id="{BD4CE21F-DF0D-D6A3-583C-CB6410496B84}"/>
              </a:ext>
            </a:extLst>
          </p:cNvPr>
          <p:cNvGrpSpPr/>
          <p:nvPr/>
        </p:nvGrpSpPr>
        <p:grpSpPr>
          <a:xfrm>
            <a:off x="6096000" y="2290036"/>
            <a:ext cx="5468937" cy="3387739"/>
            <a:chOff x="6096000" y="2290036"/>
            <a:chExt cx="5468937" cy="3387739"/>
          </a:xfrm>
          <a:effectLst>
            <a:outerShdw blurRad="50800" dist="38100" dir="2700000" algn="tl" rotWithShape="0">
              <a:prstClr val="black">
                <a:alpha val="40000"/>
              </a:prstClr>
            </a:outerShdw>
          </a:effectLst>
        </p:grpSpPr>
        <p:pic>
          <p:nvPicPr>
            <p:cNvPr id="7" name="Content Placeholder 6">
              <a:extLst>
                <a:ext uri="{FF2B5EF4-FFF2-40B4-BE49-F238E27FC236}">
                  <a16:creationId xmlns:a16="http://schemas.microsoft.com/office/drawing/2014/main" id="{7152CA75-34A2-923C-8387-DE10DD614FAC}"/>
                </a:ext>
              </a:extLst>
            </p:cNvPr>
            <p:cNvPicPr>
              <a:picLocks noChangeAspect="1"/>
            </p:cNvPicPr>
            <p:nvPr/>
          </p:nvPicPr>
          <p:blipFill>
            <a:blip r:embed="rId5"/>
            <a:stretch>
              <a:fillRect/>
            </a:stretch>
          </p:blipFill>
          <p:spPr>
            <a:xfrm>
              <a:off x="6096000" y="2290036"/>
              <a:ext cx="5456279" cy="1159459"/>
            </a:xfrm>
            <a:prstGeom prst="round2DiagRect">
              <a:avLst>
                <a:gd name="adj1" fmla="val 0"/>
                <a:gd name="adj2" fmla="val 0"/>
              </a:avLst>
            </a:prstGeom>
            <a:ln w="19050" cap="sq">
              <a:solidFill>
                <a:schemeClr val="tx2">
                  <a:lumMod val="60000"/>
                  <a:lumOff val="40000"/>
                  <a:alpha val="60000"/>
                </a:schemeClr>
              </a:solidFill>
              <a:miter lim="800000"/>
              <a:extLst>
                <a:ext uri="{C807C97D-BFC1-408E-A445-0C87EB9F89A2}">
                  <ask:lineSketchStyleProps xmlns:ask="http://schemas.microsoft.com/office/drawing/2018/sketchyshapes">
                    <ask:type>
                      <ask:lineSketchNone/>
                    </ask:type>
                  </ask:lineSketchStyleProps>
                </a:ext>
              </a:extLst>
            </a:ln>
            <a:effectLst>
              <a:outerShdw blurRad="88900" dist="38100" dir="5400000" algn="t" rotWithShape="0">
                <a:schemeClr val="bg1">
                  <a:alpha val="40000"/>
                </a:schemeClr>
              </a:outerShdw>
            </a:effectLst>
          </p:spPr>
        </p:pic>
        <p:pic>
          <p:nvPicPr>
            <p:cNvPr id="4" name="Picture 3">
              <a:extLst>
                <a:ext uri="{FF2B5EF4-FFF2-40B4-BE49-F238E27FC236}">
                  <a16:creationId xmlns:a16="http://schemas.microsoft.com/office/drawing/2014/main" id="{0A585110-115D-1EE4-9B98-F02A08286E69}"/>
                </a:ext>
              </a:extLst>
            </p:cNvPr>
            <p:cNvPicPr>
              <a:picLocks noChangeAspect="1"/>
            </p:cNvPicPr>
            <p:nvPr/>
          </p:nvPicPr>
          <p:blipFill>
            <a:blip r:embed="rId6"/>
            <a:stretch>
              <a:fillRect/>
            </a:stretch>
          </p:blipFill>
          <p:spPr>
            <a:xfrm>
              <a:off x="6096000" y="3749877"/>
              <a:ext cx="5468937" cy="1927898"/>
            </a:xfrm>
            <a:prstGeom prst="rect">
              <a:avLst/>
            </a:prstGeom>
            <a:ln w="19050" cap="sq">
              <a:solidFill>
                <a:schemeClr val="tx2">
                  <a:lumMod val="60000"/>
                  <a:lumOff val="40000"/>
                  <a:alpha val="60000"/>
                </a:schemeClr>
              </a:solidFill>
              <a:miter lim="800000"/>
              <a:extLst>
                <a:ext uri="{C807C97D-BFC1-408E-A445-0C87EB9F89A2}">
                  <ask:lineSketchStyleProps xmlns:ask="http://schemas.microsoft.com/office/drawing/2018/sketchyshapes">
                    <ask:type>
                      <ask:lineSketchNone/>
                    </ask:type>
                  </ask:lineSketchStyleProps>
                </a:ext>
              </a:extLst>
            </a:ln>
            <a:effectLst>
              <a:outerShdw blurRad="88900" dist="38100" dir="5400000" algn="ctr" rotWithShape="0">
                <a:schemeClr val="bg1">
                  <a:alpha val="40000"/>
                </a:schemeClr>
              </a:outerShdw>
            </a:effectLst>
          </p:spPr>
        </p:pic>
      </p:grpSp>
      <p:sp>
        <p:nvSpPr>
          <p:cNvPr id="6" name="Rectangle 5">
            <a:extLst>
              <a:ext uri="{FF2B5EF4-FFF2-40B4-BE49-F238E27FC236}">
                <a16:creationId xmlns:a16="http://schemas.microsoft.com/office/drawing/2014/main" id="{FA82A6D4-4D6F-CDDE-FA10-CF7092A4479B}"/>
              </a:ext>
            </a:extLst>
          </p:cNvPr>
          <p:cNvSpPr/>
          <p:nvPr/>
        </p:nvSpPr>
        <p:spPr>
          <a:xfrm>
            <a:off x="6096000" y="5437188"/>
            <a:ext cx="4490301" cy="240587"/>
          </a:xfrm>
          <a:prstGeom prst="rect">
            <a:avLst/>
          </a:prstGeom>
          <a:solidFill>
            <a:srgbClr val="FFFF0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704251"/>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A04C-A79C-E99B-3A95-0F31662C05D8}"/>
              </a:ext>
            </a:extLst>
          </p:cNvPr>
          <p:cNvSpPr>
            <a:spLocks noGrp="1"/>
          </p:cNvSpPr>
          <p:nvPr>
            <p:ph type="title"/>
          </p:nvPr>
        </p:nvSpPr>
        <p:spPr/>
        <p:txBody>
          <a:bodyPr/>
          <a:lstStyle/>
          <a:p>
            <a:pPr algn="ctr"/>
            <a:r>
              <a:rPr lang="en-US" dirty="0"/>
              <a:t>If they can access you, they can </a:t>
            </a:r>
            <a:r>
              <a:rPr lang="en-US" dirty="0">
                <a:solidFill>
                  <a:srgbClr val="FFFF00"/>
                </a:solidFill>
              </a:rPr>
              <a:t>study</a:t>
            </a:r>
            <a:r>
              <a:rPr lang="en-US" dirty="0"/>
              <a:t> you</a:t>
            </a:r>
          </a:p>
        </p:txBody>
      </p:sp>
      <p:sp>
        <p:nvSpPr>
          <p:cNvPr id="3" name="Content Placeholder 2">
            <a:extLst>
              <a:ext uri="{FF2B5EF4-FFF2-40B4-BE49-F238E27FC236}">
                <a16:creationId xmlns:a16="http://schemas.microsoft.com/office/drawing/2014/main" id="{9E0C6C71-A3A3-2EBF-5D2B-893203EECB58}"/>
              </a:ext>
            </a:extLst>
          </p:cNvPr>
          <p:cNvSpPr>
            <a:spLocks noGrp="1"/>
          </p:cNvSpPr>
          <p:nvPr>
            <p:ph idx="1"/>
          </p:nvPr>
        </p:nvSpPr>
        <p:spPr>
          <a:xfrm>
            <a:off x="1141412" y="1932496"/>
            <a:ext cx="9905999" cy="4628560"/>
          </a:xfrm>
        </p:spPr>
        <p:txBody>
          <a:bodyPr>
            <a:normAutofit/>
          </a:bodyPr>
          <a:lstStyle/>
          <a:p>
            <a:r>
              <a:rPr lang="en-US" sz="2800" dirty="0"/>
              <a:t>Kids often think:</a:t>
            </a:r>
          </a:p>
          <a:p>
            <a:pPr lvl="1"/>
            <a:r>
              <a:rPr lang="en-US" sz="2400" dirty="0"/>
              <a:t>“It’s just online, not real life.”</a:t>
            </a:r>
          </a:p>
          <a:p>
            <a:pPr lvl="1"/>
            <a:r>
              <a:rPr lang="en-US" sz="2400" dirty="0"/>
              <a:t>“Everyone else has public profiles.”</a:t>
            </a:r>
          </a:p>
          <a:p>
            <a:pPr lvl="1"/>
            <a:r>
              <a:rPr lang="en-US" sz="2400" dirty="0"/>
              <a:t>“We have mutuals; play the same games.”</a:t>
            </a:r>
          </a:p>
          <a:p>
            <a:pPr lvl="1"/>
            <a:r>
              <a:rPr lang="en-US" sz="2400" dirty="0"/>
              <a:t>“My data is already out there anyway.”</a:t>
            </a:r>
          </a:p>
          <a:p>
            <a:r>
              <a:rPr lang="en-US" sz="2800" dirty="0"/>
              <a:t>Strangers can learn about you quickly through your online info</a:t>
            </a:r>
          </a:p>
          <a:p>
            <a:r>
              <a:rPr lang="en-US" sz="2800" dirty="0"/>
              <a:t>Online access is </a:t>
            </a:r>
            <a:r>
              <a:rPr lang="en-US" sz="2800" b="1" dirty="0">
                <a:solidFill>
                  <a:srgbClr val="FFC000"/>
                </a:solidFill>
              </a:rPr>
              <a:t>real world risk</a:t>
            </a:r>
          </a:p>
        </p:txBody>
      </p:sp>
    </p:spTree>
    <p:extLst>
      <p:ext uri="{BB962C8B-B14F-4D97-AF65-F5344CB8AC3E}">
        <p14:creationId xmlns:p14="http://schemas.microsoft.com/office/powerpoint/2010/main" val="696123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DA98-CF3D-2476-94EA-E73536E871D4}"/>
              </a:ext>
            </a:extLst>
          </p:cNvPr>
          <p:cNvSpPr>
            <a:spLocks noGrp="1"/>
          </p:cNvSpPr>
          <p:nvPr>
            <p:ph type="title"/>
          </p:nvPr>
        </p:nvSpPr>
        <p:spPr/>
        <p:txBody>
          <a:bodyPr/>
          <a:lstStyle/>
          <a:p>
            <a:r>
              <a:rPr lang="en-US" dirty="0"/>
              <a:t>Key risk factor: your digital footprint</a:t>
            </a:r>
          </a:p>
        </p:txBody>
      </p:sp>
      <p:sp>
        <p:nvSpPr>
          <p:cNvPr id="3" name="Content Placeholder 2">
            <a:extLst>
              <a:ext uri="{FF2B5EF4-FFF2-40B4-BE49-F238E27FC236}">
                <a16:creationId xmlns:a16="http://schemas.microsoft.com/office/drawing/2014/main" id="{36FDF9F5-2CFC-CD03-D4DD-C1E72A1A24D7}"/>
              </a:ext>
            </a:extLst>
          </p:cNvPr>
          <p:cNvSpPr>
            <a:spLocks noGrp="1"/>
          </p:cNvSpPr>
          <p:nvPr>
            <p:ph idx="1"/>
          </p:nvPr>
        </p:nvSpPr>
        <p:spPr>
          <a:xfrm>
            <a:off x="1141412" y="1847654"/>
            <a:ext cx="9905999" cy="4100659"/>
          </a:xfrm>
        </p:spPr>
        <p:txBody>
          <a:bodyPr>
            <a:normAutofit/>
          </a:bodyPr>
          <a:lstStyle/>
          <a:p>
            <a:r>
              <a:rPr lang="en-US" sz="2800" dirty="0"/>
              <a:t>A “digital footprint” is </a:t>
            </a:r>
            <a:r>
              <a:rPr lang="en-US" sz="2800" b="1" dirty="0">
                <a:solidFill>
                  <a:srgbClr val="FFFF00"/>
                </a:solidFill>
              </a:rPr>
              <a:t>anything that is shared online</a:t>
            </a:r>
          </a:p>
          <a:p>
            <a:pPr lvl="1"/>
            <a:r>
              <a:rPr lang="en-US" sz="2400" dirty="0"/>
              <a:t>Messages; Posts; Comments; Photos</a:t>
            </a:r>
          </a:p>
          <a:p>
            <a:pPr lvl="1"/>
            <a:r>
              <a:rPr lang="en-US" sz="2400" dirty="0"/>
              <a:t>Likes; Follows; Interests</a:t>
            </a:r>
          </a:p>
          <a:p>
            <a:pPr lvl="1"/>
            <a:r>
              <a:rPr lang="en-US" sz="2400" dirty="0"/>
              <a:t>Location Data</a:t>
            </a:r>
          </a:p>
          <a:p>
            <a:pPr lvl="1"/>
            <a:r>
              <a:rPr lang="en-US" sz="2400" dirty="0"/>
              <a:t>Tags; Content Shared by Others</a:t>
            </a:r>
          </a:p>
          <a:p>
            <a:r>
              <a:rPr lang="en-US" sz="2800" dirty="0"/>
              <a:t>Anything posted online should be treated as potentially permanent, and </a:t>
            </a:r>
            <a:r>
              <a:rPr lang="en-US" sz="2800" b="1" dirty="0">
                <a:solidFill>
                  <a:srgbClr val="FFFF00"/>
                </a:solidFill>
              </a:rPr>
              <a:t>potentially public</a:t>
            </a:r>
            <a:r>
              <a:rPr lang="en-US" sz="2800" dirty="0"/>
              <a:t>; whether you intend it or not. </a:t>
            </a:r>
          </a:p>
        </p:txBody>
      </p:sp>
    </p:spTree>
    <p:extLst>
      <p:ext uri="{BB962C8B-B14F-4D97-AF65-F5344CB8AC3E}">
        <p14:creationId xmlns:p14="http://schemas.microsoft.com/office/powerpoint/2010/main" val="3181789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FC12E-B978-5657-5591-ACE43DA91EC0}"/>
              </a:ext>
            </a:extLst>
          </p:cNvPr>
          <p:cNvSpPr>
            <a:spLocks noGrp="1"/>
          </p:cNvSpPr>
          <p:nvPr>
            <p:ph type="title"/>
          </p:nvPr>
        </p:nvSpPr>
        <p:spPr/>
        <p:txBody>
          <a:bodyPr/>
          <a:lstStyle/>
          <a:p>
            <a:pPr algn="ctr"/>
            <a:r>
              <a:rPr lang="en-US" dirty="0"/>
              <a:t>AI: Artificial intelligence or absolute insanity?</a:t>
            </a:r>
          </a:p>
        </p:txBody>
      </p:sp>
      <p:graphicFrame>
        <p:nvGraphicFramePr>
          <p:cNvPr id="5" name="Content Placeholder 2">
            <a:extLst>
              <a:ext uri="{FF2B5EF4-FFF2-40B4-BE49-F238E27FC236}">
                <a16:creationId xmlns:a16="http://schemas.microsoft.com/office/drawing/2014/main" id="{BEC34BEF-AACE-DF3A-6C1B-E9CB01D71D6F}"/>
              </a:ext>
            </a:extLst>
          </p:cNvPr>
          <p:cNvGraphicFramePr>
            <a:graphicFrameLocks noGrp="1"/>
          </p:cNvGraphicFramePr>
          <p:nvPr>
            <p:ph idx="1"/>
            <p:extLst>
              <p:ext uri="{D42A27DB-BD31-4B8C-83A1-F6EECF244321}">
                <p14:modId xmlns:p14="http://schemas.microsoft.com/office/powerpoint/2010/main" val="2515785455"/>
              </p:ext>
            </p:extLst>
          </p:nvPr>
        </p:nvGraphicFramePr>
        <p:xfrm>
          <a:off x="1141412" y="1820876"/>
          <a:ext cx="9905999" cy="4737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1440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707D-237A-6B00-2A07-EC5862E44BA2}"/>
              </a:ext>
            </a:extLst>
          </p:cNvPr>
          <p:cNvSpPr>
            <a:spLocks noGrp="1"/>
          </p:cNvSpPr>
          <p:nvPr>
            <p:ph type="title"/>
          </p:nvPr>
        </p:nvSpPr>
        <p:spPr>
          <a:xfrm>
            <a:off x="1141413" y="34859"/>
            <a:ext cx="9905998" cy="1478570"/>
          </a:xfrm>
        </p:spPr>
        <p:txBody>
          <a:bodyPr/>
          <a:lstStyle/>
          <a:p>
            <a:pPr algn="ctr"/>
            <a:r>
              <a:rPr lang="en-US" dirty="0"/>
              <a:t>Generative ai</a:t>
            </a:r>
          </a:p>
        </p:txBody>
      </p:sp>
      <p:pic>
        <p:nvPicPr>
          <p:cNvPr id="5" name="Content Placeholder 4">
            <a:extLst>
              <a:ext uri="{FF2B5EF4-FFF2-40B4-BE49-F238E27FC236}">
                <a16:creationId xmlns:a16="http://schemas.microsoft.com/office/drawing/2014/main" id="{FABB3C7D-8BC3-A50B-9C37-084C9C6B1435}"/>
              </a:ext>
            </a:extLst>
          </p:cNvPr>
          <p:cNvPicPr>
            <a:picLocks noGrp="1" noChangeAspect="1"/>
          </p:cNvPicPr>
          <p:nvPr>
            <p:ph idx="1"/>
          </p:nvPr>
        </p:nvPicPr>
        <p:blipFill>
          <a:blip r:embed="rId3"/>
          <a:stretch>
            <a:fillRect/>
          </a:stretch>
        </p:blipFill>
        <p:spPr>
          <a:xfrm>
            <a:off x="1329464" y="1205099"/>
            <a:ext cx="9529896" cy="5360567"/>
          </a:xfrm>
          <a:prstGeom prst="rect">
            <a:avLst/>
          </a:prstGeom>
        </p:spPr>
      </p:pic>
    </p:spTree>
    <p:extLst>
      <p:ext uri="{BB962C8B-B14F-4D97-AF65-F5344CB8AC3E}">
        <p14:creationId xmlns:p14="http://schemas.microsoft.com/office/powerpoint/2010/main" val="2351160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9E07-B221-4892-0F4C-0400A2CDAD1B}"/>
              </a:ext>
            </a:extLst>
          </p:cNvPr>
          <p:cNvSpPr>
            <a:spLocks noGrp="1"/>
          </p:cNvSpPr>
          <p:nvPr>
            <p:ph type="title"/>
          </p:nvPr>
        </p:nvSpPr>
        <p:spPr/>
        <p:txBody>
          <a:bodyPr/>
          <a:lstStyle/>
          <a:p>
            <a:pPr algn="ctr"/>
            <a:r>
              <a:rPr lang="en-US" dirty="0"/>
              <a:t>Generative ai</a:t>
            </a:r>
          </a:p>
        </p:txBody>
      </p:sp>
      <p:sp>
        <p:nvSpPr>
          <p:cNvPr id="3" name="Content Placeholder 2">
            <a:extLst>
              <a:ext uri="{FF2B5EF4-FFF2-40B4-BE49-F238E27FC236}">
                <a16:creationId xmlns:a16="http://schemas.microsoft.com/office/drawing/2014/main" id="{8F4EDFC5-475C-1FAB-2AF2-34F36370DA2B}"/>
              </a:ext>
            </a:extLst>
          </p:cNvPr>
          <p:cNvSpPr>
            <a:spLocks noGrp="1"/>
          </p:cNvSpPr>
          <p:nvPr>
            <p:ph idx="1"/>
          </p:nvPr>
        </p:nvSpPr>
        <p:spPr>
          <a:xfrm>
            <a:off x="1141412" y="1640264"/>
            <a:ext cx="9905999" cy="4599217"/>
          </a:xfrm>
        </p:spPr>
        <p:txBody>
          <a:bodyPr>
            <a:normAutofit/>
          </a:bodyPr>
          <a:lstStyle/>
          <a:p>
            <a:r>
              <a:rPr lang="en-US" sz="2800" dirty="0"/>
              <a:t>“</a:t>
            </a:r>
            <a:r>
              <a:rPr lang="en-US" sz="2800" dirty="0" err="1"/>
              <a:t>Nudify</a:t>
            </a:r>
            <a:r>
              <a:rPr lang="en-US" sz="2800" dirty="0"/>
              <a:t>” type apps are being used by </a:t>
            </a:r>
            <a:r>
              <a:rPr lang="en-US" sz="2800" b="1" dirty="0">
                <a:solidFill>
                  <a:srgbClr val="FFFF00"/>
                </a:solidFill>
              </a:rPr>
              <a:t>offenders</a:t>
            </a:r>
            <a:r>
              <a:rPr lang="en-US" sz="2800" dirty="0"/>
              <a:t> and </a:t>
            </a:r>
            <a:r>
              <a:rPr lang="en-US" sz="2800" b="1" dirty="0">
                <a:solidFill>
                  <a:srgbClr val="FFFF00"/>
                </a:solidFill>
              </a:rPr>
              <a:t>students</a:t>
            </a:r>
            <a:endParaRPr lang="en-US" sz="2800" dirty="0"/>
          </a:p>
          <a:p>
            <a:r>
              <a:rPr lang="en-US" sz="2800" dirty="0"/>
              <a:t>NCMEC received over </a:t>
            </a:r>
            <a:r>
              <a:rPr lang="en-US" sz="2800" b="1" dirty="0"/>
              <a:t>400,000 reports </a:t>
            </a:r>
            <a:r>
              <a:rPr lang="en-US" sz="2800" dirty="0"/>
              <a:t>of child exploitation involving GAI in 2025 alone</a:t>
            </a:r>
          </a:p>
          <a:p>
            <a:pPr lvl="1"/>
            <a:r>
              <a:rPr lang="en-US" sz="2400" dirty="0"/>
              <a:t>More than </a:t>
            </a:r>
            <a:r>
              <a:rPr lang="en-US" sz="2400" b="1" dirty="0"/>
              <a:t>182,000</a:t>
            </a:r>
            <a:r>
              <a:rPr lang="en-US" sz="2400" dirty="0"/>
              <a:t> of those reports involved offenders possessing, generating or attempting to generate GAI CSAM</a:t>
            </a:r>
          </a:p>
          <a:p>
            <a:r>
              <a:rPr lang="en-US" sz="2800" dirty="0"/>
              <a:t>Since 2023, NCMEC has identified more than </a:t>
            </a:r>
            <a:r>
              <a:rPr lang="en-US" sz="2800" b="1" dirty="0">
                <a:solidFill>
                  <a:srgbClr val="FFFF00"/>
                </a:solidFill>
              </a:rPr>
              <a:t>275 victims </a:t>
            </a:r>
            <a:r>
              <a:rPr lang="en-US" sz="2800" dirty="0"/>
              <a:t>of GAI CSAM, and more than </a:t>
            </a:r>
            <a:r>
              <a:rPr lang="en-US" sz="2800" b="1" dirty="0">
                <a:solidFill>
                  <a:srgbClr val="FFFF00"/>
                </a:solidFill>
              </a:rPr>
              <a:t>158,000 images/videos </a:t>
            </a:r>
            <a:r>
              <a:rPr lang="en-US" sz="2800" dirty="0"/>
              <a:t>have been categorized</a:t>
            </a:r>
          </a:p>
        </p:txBody>
      </p:sp>
      <p:sp>
        <p:nvSpPr>
          <p:cNvPr id="4" name="Footer Placeholder 3">
            <a:extLst>
              <a:ext uri="{FF2B5EF4-FFF2-40B4-BE49-F238E27FC236}">
                <a16:creationId xmlns:a16="http://schemas.microsoft.com/office/drawing/2014/main" id="{B7B51311-BB88-C1AF-E4BA-E40C902A6A73}"/>
              </a:ext>
            </a:extLst>
          </p:cNvPr>
          <p:cNvSpPr>
            <a:spLocks noGrp="1"/>
          </p:cNvSpPr>
          <p:nvPr>
            <p:ph type="ftr" sz="quarter" idx="11"/>
          </p:nvPr>
        </p:nvSpPr>
        <p:spPr>
          <a:xfrm>
            <a:off x="5920033" y="6159597"/>
            <a:ext cx="6120908" cy="365125"/>
          </a:xfrm>
        </p:spPr>
        <p:txBody>
          <a:bodyPr/>
          <a:lstStyle/>
          <a:p>
            <a:r>
              <a:rPr lang="en-US" i="1" dirty="0"/>
              <a:t>Source: National Center for Missing &amp; Exploited Children – 2025 </a:t>
            </a:r>
            <a:r>
              <a:rPr lang="en-US" i="1" dirty="0" err="1"/>
              <a:t>CyberTipline</a:t>
            </a:r>
            <a:r>
              <a:rPr lang="en-US" i="1" dirty="0"/>
              <a:t> report</a:t>
            </a:r>
          </a:p>
        </p:txBody>
      </p:sp>
    </p:spTree>
    <p:extLst>
      <p:ext uri="{BB962C8B-B14F-4D97-AF65-F5344CB8AC3E}">
        <p14:creationId xmlns:p14="http://schemas.microsoft.com/office/powerpoint/2010/main" val="159582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3161-9426-184C-4AA8-5E2FC4317164}"/>
              </a:ext>
            </a:extLst>
          </p:cNvPr>
          <p:cNvSpPr>
            <a:spLocks noGrp="1"/>
          </p:cNvSpPr>
          <p:nvPr>
            <p:ph type="title"/>
          </p:nvPr>
        </p:nvSpPr>
        <p:spPr/>
        <p:txBody>
          <a:bodyPr/>
          <a:lstStyle/>
          <a:p>
            <a:pPr algn="ctr"/>
            <a:r>
              <a:rPr lang="en-US" dirty="0"/>
              <a:t>AI Chatbots &amp; Companions</a:t>
            </a:r>
          </a:p>
        </p:txBody>
      </p:sp>
      <p:pic>
        <p:nvPicPr>
          <p:cNvPr id="7" name="Content Placeholder 6">
            <a:extLst>
              <a:ext uri="{FF2B5EF4-FFF2-40B4-BE49-F238E27FC236}">
                <a16:creationId xmlns:a16="http://schemas.microsoft.com/office/drawing/2014/main" id="{9B185DF4-2F7C-E391-CF4F-8AEF67298669}"/>
              </a:ext>
            </a:extLst>
          </p:cNvPr>
          <p:cNvPicPr>
            <a:picLocks noGrp="1" noChangeAspect="1"/>
          </p:cNvPicPr>
          <p:nvPr>
            <p:ph idx="1"/>
          </p:nvPr>
        </p:nvPicPr>
        <p:blipFill>
          <a:blip r:embed="rId3"/>
          <a:srcRect r="4986"/>
          <a:stretch>
            <a:fillRect/>
          </a:stretch>
        </p:blipFill>
        <p:spPr>
          <a:xfrm>
            <a:off x="7114502" y="2501446"/>
            <a:ext cx="2373208" cy="3037796"/>
          </a:xfrm>
          <a:prstGeom prst="rect">
            <a:avLst/>
          </a:prstGeom>
        </p:spPr>
      </p:pic>
      <p:pic>
        <p:nvPicPr>
          <p:cNvPr id="5" name="Picture 4">
            <a:extLst>
              <a:ext uri="{FF2B5EF4-FFF2-40B4-BE49-F238E27FC236}">
                <a16:creationId xmlns:a16="http://schemas.microsoft.com/office/drawing/2014/main" id="{9BC6BEE5-4816-EBC8-A826-FA6FAA815778}"/>
              </a:ext>
            </a:extLst>
          </p:cNvPr>
          <p:cNvPicPr>
            <a:picLocks noChangeAspect="1"/>
          </p:cNvPicPr>
          <p:nvPr/>
        </p:nvPicPr>
        <p:blipFill>
          <a:blip r:embed="rId4"/>
          <a:stretch>
            <a:fillRect/>
          </a:stretch>
        </p:blipFill>
        <p:spPr>
          <a:xfrm>
            <a:off x="2791839" y="2501446"/>
            <a:ext cx="2188722" cy="3037796"/>
          </a:xfrm>
          <a:prstGeom prst="rect">
            <a:avLst/>
          </a:prstGeom>
        </p:spPr>
      </p:pic>
    </p:spTree>
    <p:extLst>
      <p:ext uri="{BB962C8B-B14F-4D97-AF65-F5344CB8AC3E}">
        <p14:creationId xmlns:p14="http://schemas.microsoft.com/office/powerpoint/2010/main" val="3932197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9AC50-B535-2148-88C7-B1143DEFA804}"/>
              </a:ext>
            </a:extLst>
          </p:cNvPr>
          <p:cNvSpPr>
            <a:spLocks noGrp="1"/>
          </p:cNvSpPr>
          <p:nvPr>
            <p:ph type="title"/>
          </p:nvPr>
        </p:nvSpPr>
        <p:spPr>
          <a:xfrm>
            <a:off x="1141413" y="166028"/>
            <a:ext cx="9905998" cy="1044912"/>
          </a:xfrm>
        </p:spPr>
        <p:txBody>
          <a:bodyPr/>
          <a:lstStyle/>
          <a:p>
            <a:pPr algn="ctr"/>
            <a:r>
              <a:rPr lang="en-US"/>
              <a:t>AI Chatbots &amp; Companions</a:t>
            </a:r>
            <a:endParaRPr lang="en-US" dirty="0"/>
          </a:p>
        </p:txBody>
      </p:sp>
      <p:pic>
        <p:nvPicPr>
          <p:cNvPr id="5" name="Content Placeholder 4">
            <a:extLst>
              <a:ext uri="{FF2B5EF4-FFF2-40B4-BE49-F238E27FC236}">
                <a16:creationId xmlns:a16="http://schemas.microsoft.com/office/drawing/2014/main" id="{4567454C-7126-AEA7-3FA8-221BF0E6BF5D}"/>
              </a:ext>
            </a:extLst>
          </p:cNvPr>
          <p:cNvPicPr>
            <a:picLocks noGrp="1" noChangeAspect="1"/>
          </p:cNvPicPr>
          <p:nvPr>
            <p:ph idx="1"/>
          </p:nvPr>
        </p:nvPicPr>
        <p:blipFill>
          <a:blip r:embed="rId3"/>
          <a:stretch>
            <a:fillRect/>
          </a:stretch>
        </p:blipFill>
        <p:spPr>
          <a:xfrm>
            <a:off x="4421175" y="1041258"/>
            <a:ext cx="7539873" cy="2769661"/>
          </a:xfrm>
          <a:prstGeom prst="rect">
            <a:avLst/>
          </a:prstGeom>
        </p:spPr>
      </p:pic>
      <p:pic>
        <p:nvPicPr>
          <p:cNvPr id="4" name="Picture 3">
            <a:extLst>
              <a:ext uri="{FF2B5EF4-FFF2-40B4-BE49-F238E27FC236}">
                <a16:creationId xmlns:a16="http://schemas.microsoft.com/office/drawing/2014/main" id="{17EAA27C-A200-B1B4-A50A-CDFCBCB25BF9}"/>
              </a:ext>
            </a:extLst>
          </p:cNvPr>
          <p:cNvPicPr>
            <a:picLocks noChangeAspect="1"/>
          </p:cNvPicPr>
          <p:nvPr/>
        </p:nvPicPr>
        <p:blipFill>
          <a:blip r:embed="rId4"/>
          <a:stretch>
            <a:fillRect/>
          </a:stretch>
        </p:blipFill>
        <p:spPr>
          <a:xfrm>
            <a:off x="4529693" y="3969814"/>
            <a:ext cx="7382716" cy="2683246"/>
          </a:xfrm>
          <a:prstGeom prst="rect">
            <a:avLst/>
          </a:prstGeom>
        </p:spPr>
      </p:pic>
      <p:pic>
        <p:nvPicPr>
          <p:cNvPr id="7" name="Picture 6">
            <a:extLst>
              <a:ext uri="{FF2B5EF4-FFF2-40B4-BE49-F238E27FC236}">
                <a16:creationId xmlns:a16="http://schemas.microsoft.com/office/drawing/2014/main" id="{1200E1A4-AC4C-C75E-E71C-0FDF467872E5}"/>
              </a:ext>
            </a:extLst>
          </p:cNvPr>
          <p:cNvPicPr>
            <a:picLocks noChangeAspect="1"/>
          </p:cNvPicPr>
          <p:nvPr/>
        </p:nvPicPr>
        <p:blipFill>
          <a:blip r:embed="rId5"/>
          <a:stretch>
            <a:fillRect/>
          </a:stretch>
        </p:blipFill>
        <p:spPr>
          <a:xfrm>
            <a:off x="107317" y="2239562"/>
            <a:ext cx="4236233" cy="3538328"/>
          </a:xfrm>
          <a:prstGeom prst="rect">
            <a:avLst/>
          </a:prstGeom>
        </p:spPr>
      </p:pic>
    </p:spTree>
    <p:extLst>
      <p:ext uri="{BB962C8B-B14F-4D97-AF65-F5344CB8AC3E}">
        <p14:creationId xmlns:p14="http://schemas.microsoft.com/office/powerpoint/2010/main" val="2459285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03A1-36B9-7E6D-D231-A0E07C07EF8C}"/>
              </a:ext>
            </a:extLst>
          </p:cNvPr>
          <p:cNvSpPr>
            <a:spLocks noGrp="1"/>
          </p:cNvSpPr>
          <p:nvPr>
            <p:ph type="title"/>
          </p:nvPr>
        </p:nvSpPr>
        <p:spPr>
          <a:xfrm>
            <a:off x="1141413" y="194309"/>
            <a:ext cx="4459286" cy="1294453"/>
          </a:xfrm>
        </p:spPr>
        <p:txBody>
          <a:bodyPr>
            <a:normAutofit/>
          </a:bodyPr>
          <a:lstStyle/>
          <a:p>
            <a:pPr algn="ctr"/>
            <a:r>
              <a:rPr lang="en-US" sz="3200" dirty="0"/>
              <a:t>How you can reduce your risk</a:t>
            </a:r>
          </a:p>
        </p:txBody>
      </p:sp>
      <p:sp>
        <p:nvSpPr>
          <p:cNvPr id="3" name="Content Placeholder 2">
            <a:extLst>
              <a:ext uri="{FF2B5EF4-FFF2-40B4-BE49-F238E27FC236}">
                <a16:creationId xmlns:a16="http://schemas.microsoft.com/office/drawing/2014/main" id="{ECDFCAB9-3ACA-C49C-3524-9C144082AE71}"/>
              </a:ext>
            </a:extLst>
          </p:cNvPr>
          <p:cNvSpPr>
            <a:spLocks noGrp="1"/>
          </p:cNvSpPr>
          <p:nvPr>
            <p:ph idx="1"/>
          </p:nvPr>
        </p:nvSpPr>
        <p:spPr>
          <a:xfrm>
            <a:off x="727389" y="1400793"/>
            <a:ext cx="5775323" cy="5055503"/>
          </a:xfrm>
        </p:spPr>
        <p:txBody>
          <a:bodyPr>
            <a:noAutofit/>
          </a:bodyPr>
          <a:lstStyle/>
          <a:p>
            <a:pPr>
              <a:lnSpc>
                <a:spcPct val="100000"/>
              </a:lnSpc>
            </a:pPr>
            <a:r>
              <a:rPr lang="en-US" dirty="0"/>
              <a:t>Set all online accounts to </a:t>
            </a:r>
            <a:r>
              <a:rPr lang="en-US" b="1" dirty="0">
                <a:solidFill>
                  <a:srgbClr val="FFFF00"/>
                </a:solidFill>
              </a:rPr>
              <a:t>private</a:t>
            </a:r>
          </a:p>
          <a:p>
            <a:pPr>
              <a:lnSpc>
                <a:spcPct val="100000"/>
              </a:lnSpc>
            </a:pPr>
            <a:r>
              <a:rPr lang="en-US" b="1" dirty="0">
                <a:solidFill>
                  <a:srgbClr val="FFFF00"/>
                </a:solidFill>
              </a:rPr>
              <a:t>Limit</a:t>
            </a:r>
            <a:r>
              <a:rPr lang="en-US" dirty="0"/>
              <a:t> personal information</a:t>
            </a:r>
          </a:p>
          <a:p>
            <a:pPr>
              <a:lnSpc>
                <a:spcPct val="100000"/>
              </a:lnSpc>
            </a:pPr>
            <a:r>
              <a:rPr lang="en-US" b="1" dirty="0">
                <a:solidFill>
                  <a:srgbClr val="FFFF00"/>
                </a:solidFill>
              </a:rPr>
              <a:t>Turn off </a:t>
            </a:r>
            <a:r>
              <a:rPr lang="en-US" dirty="0"/>
              <a:t>location sharing</a:t>
            </a:r>
          </a:p>
          <a:p>
            <a:pPr>
              <a:lnSpc>
                <a:spcPct val="100000"/>
              </a:lnSpc>
            </a:pPr>
            <a:r>
              <a:rPr lang="en-US" dirty="0"/>
              <a:t>Only accept friend requests from people you </a:t>
            </a:r>
            <a:r>
              <a:rPr lang="en-US" b="1" dirty="0">
                <a:solidFill>
                  <a:srgbClr val="FFFF00"/>
                </a:solidFill>
              </a:rPr>
              <a:t>actually know IRL</a:t>
            </a:r>
          </a:p>
          <a:p>
            <a:pPr>
              <a:lnSpc>
                <a:spcPct val="100000"/>
              </a:lnSpc>
            </a:pPr>
            <a:r>
              <a:rPr lang="en-US" dirty="0"/>
              <a:t>Delete old profiles/accounts not in use</a:t>
            </a:r>
          </a:p>
          <a:p>
            <a:pPr>
              <a:lnSpc>
                <a:spcPct val="100000"/>
              </a:lnSpc>
            </a:pPr>
            <a:r>
              <a:rPr lang="en-US" dirty="0"/>
              <a:t>Talk </a:t>
            </a:r>
            <a:r>
              <a:rPr lang="en-US" b="1" dirty="0">
                <a:solidFill>
                  <a:srgbClr val="92D050"/>
                </a:solidFill>
              </a:rPr>
              <a:t>early</a:t>
            </a:r>
            <a:r>
              <a:rPr lang="en-US" dirty="0"/>
              <a:t>. Talk </a:t>
            </a:r>
            <a:r>
              <a:rPr lang="en-US" b="1" dirty="0">
                <a:solidFill>
                  <a:srgbClr val="92D050"/>
                </a:solidFill>
              </a:rPr>
              <a:t>often</a:t>
            </a:r>
            <a:r>
              <a:rPr lang="en-US" dirty="0"/>
              <a:t>. </a:t>
            </a:r>
          </a:p>
          <a:p>
            <a:pPr>
              <a:lnSpc>
                <a:spcPct val="100000"/>
              </a:lnSpc>
            </a:pPr>
            <a:r>
              <a:rPr lang="en-US" dirty="0"/>
              <a:t>Remember:</a:t>
            </a:r>
          </a:p>
          <a:p>
            <a:pPr lvl="1">
              <a:lnSpc>
                <a:spcPct val="100000"/>
              </a:lnSpc>
            </a:pPr>
            <a:r>
              <a:rPr lang="en-US" sz="2400" dirty="0"/>
              <a:t>Friendly online ≠ Safe</a:t>
            </a:r>
          </a:p>
          <a:p>
            <a:pPr lvl="1">
              <a:lnSpc>
                <a:spcPct val="100000"/>
              </a:lnSpc>
            </a:pPr>
            <a:r>
              <a:rPr lang="en-US" sz="2400" dirty="0"/>
              <a:t>If it helps someone </a:t>
            </a:r>
            <a:r>
              <a:rPr lang="en-US" sz="2400" b="1" dirty="0">
                <a:solidFill>
                  <a:srgbClr val="FF0000"/>
                </a:solidFill>
              </a:rPr>
              <a:t>find you offline</a:t>
            </a:r>
            <a:r>
              <a:rPr lang="en-US" sz="2400" dirty="0"/>
              <a:t>, then it should </a:t>
            </a:r>
            <a:r>
              <a:rPr lang="en-US" sz="2400" b="1" dirty="0">
                <a:solidFill>
                  <a:srgbClr val="FF0000"/>
                </a:solidFill>
              </a:rPr>
              <a:t>stay offline</a:t>
            </a:r>
            <a:r>
              <a:rPr lang="en-US" sz="2400" dirty="0"/>
              <a:t>.</a:t>
            </a:r>
          </a:p>
        </p:txBody>
      </p:sp>
      <p:pic>
        <p:nvPicPr>
          <p:cNvPr id="7" name="Graphic 6" descr="Lock">
            <a:extLst>
              <a:ext uri="{FF2B5EF4-FFF2-40B4-BE49-F238E27FC236}">
                <a16:creationId xmlns:a16="http://schemas.microsoft.com/office/drawing/2014/main" id="{E114394B-5AE6-A30A-ED25-3AD40BBA58E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03986" y="937016"/>
            <a:ext cx="4827197" cy="4827197"/>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628465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9D15-3C54-D5F2-9F66-AAAF5BA325FB}"/>
              </a:ext>
            </a:extLst>
          </p:cNvPr>
          <p:cNvSpPr>
            <a:spLocks noGrp="1"/>
          </p:cNvSpPr>
          <p:nvPr>
            <p:ph type="title"/>
          </p:nvPr>
        </p:nvSpPr>
        <p:spPr>
          <a:xfrm>
            <a:off x="1141413" y="382846"/>
            <a:ext cx="9905998" cy="1059453"/>
          </a:xfrm>
        </p:spPr>
        <p:txBody>
          <a:bodyPr/>
          <a:lstStyle/>
          <a:p>
            <a:pPr algn="ctr"/>
            <a:r>
              <a:rPr lang="en-US" dirty="0"/>
              <a:t>How you can reduce your risk</a:t>
            </a:r>
          </a:p>
        </p:txBody>
      </p:sp>
      <p:pic>
        <p:nvPicPr>
          <p:cNvPr id="5" name="Picture 4">
            <a:extLst>
              <a:ext uri="{FF2B5EF4-FFF2-40B4-BE49-F238E27FC236}">
                <a16:creationId xmlns:a16="http://schemas.microsoft.com/office/drawing/2014/main" id="{E55C3736-7A8F-7B2C-171A-9E649F2B388A}"/>
              </a:ext>
            </a:extLst>
          </p:cNvPr>
          <p:cNvPicPr>
            <a:picLocks noChangeAspect="1"/>
          </p:cNvPicPr>
          <p:nvPr/>
        </p:nvPicPr>
        <p:blipFill>
          <a:blip r:embed="rId3"/>
          <a:stretch>
            <a:fillRect/>
          </a:stretch>
        </p:blipFill>
        <p:spPr>
          <a:xfrm>
            <a:off x="436857" y="1343820"/>
            <a:ext cx="4436601" cy="2733773"/>
          </a:xfrm>
          <a:prstGeom prst="rect">
            <a:avLst/>
          </a:prstGeom>
        </p:spPr>
      </p:pic>
      <p:pic>
        <p:nvPicPr>
          <p:cNvPr id="7" name="Picture 6">
            <a:extLst>
              <a:ext uri="{FF2B5EF4-FFF2-40B4-BE49-F238E27FC236}">
                <a16:creationId xmlns:a16="http://schemas.microsoft.com/office/drawing/2014/main" id="{7A9257C7-343F-0451-2628-CE1E72CF4D64}"/>
              </a:ext>
            </a:extLst>
          </p:cNvPr>
          <p:cNvPicPr>
            <a:picLocks noChangeAspect="1"/>
          </p:cNvPicPr>
          <p:nvPr/>
        </p:nvPicPr>
        <p:blipFill>
          <a:blip r:embed="rId4"/>
          <a:stretch>
            <a:fillRect/>
          </a:stretch>
        </p:blipFill>
        <p:spPr>
          <a:xfrm>
            <a:off x="7692056" y="1442300"/>
            <a:ext cx="4296557" cy="2059658"/>
          </a:xfrm>
          <a:prstGeom prst="rect">
            <a:avLst/>
          </a:prstGeom>
        </p:spPr>
      </p:pic>
      <p:pic>
        <p:nvPicPr>
          <p:cNvPr id="9" name="Picture 8">
            <a:extLst>
              <a:ext uri="{FF2B5EF4-FFF2-40B4-BE49-F238E27FC236}">
                <a16:creationId xmlns:a16="http://schemas.microsoft.com/office/drawing/2014/main" id="{46A41177-CFB8-6D0C-8C40-DEB1828FDD7D}"/>
              </a:ext>
            </a:extLst>
          </p:cNvPr>
          <p:cNvPicPr>
            <a:picLocks noChangeAspect="1"/>
          </p:cNvPicPr>
          <p:nvPr/>
        </p:nvPicPr>
        <p:blipFill>
          <a:blip r:embed="rId5"/>
          <a:stretch>
            <a:fillRect/>
          </a:stretch>
        </p:blipFill>
        <p:spPr>
          <a:xfrm>
            <a:off x="4281762" y="1780161"/>
            <a:ext cx="3916402" cy="5029200"/>
          </a:xfrm>
          <a:prstGeom prst="rect">
            <a:avLst/>
          </a:prstGeom>
        </p:spPr>
      </p:pic>
    </p:spTree>
    <p:extLst>
      <p:ext uri="{BB962C8B-B14F-4D97-AF65-F5344CB8AC3E}">
        <p14:creationId xmlns:p14="http://schemas.microsoft.com/office/powerpoint/2010/main" val="3747584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93F79-706E-3529-C467-DA843335A334}"/>
              </a:ext>
            </a:extLst>
          </p:cNvPr>
          <p:cNvSpPr>
            <a:spLocks noGrp="1"/>
          </p:cNvSpPr>
          <p:nvPr>
            <p:ph type="title"/>
          </p:nvPr>
        </p:nvSpPr>
        <p:spPr/>
        <p:txBody>
          <a:bodyPr/>
          <a:lstStyle/>
          <a:p>
            <a:pPr algn="ctr"/>
            <a:r>
              <a:rPr lang="en-US" dirty="0"/>
              <a:t>devices</a:t>
            </a:r>
          </a:p>
        </p:txBody>
      </p:sp>
      <p:sp>
        <p:nvSpPr>
          <p:cNvPr id="3" name="Content Placeholder 2">
            <a:extLst>
              <a:ext uri="{FF2B5EF4-FFF2-40B4-BE49-F238E27FC236}">
                <a16:creationId xmlns:a16="http://schemas.microsoft.com/office/drawing/2014/main" id="{61D8A2ED-38E6-8380-F296-D9B255FC2A2C}"/>
              </a:ext>
            </a:extLst>
          </p:cNvPr>
          <p:cNvSpPr>
            <a:spLocks noGrp="1"/>
          </p:cNvSpPr>
          <p:nvPr>
            <p:ph idx="1"/>
          </p:nvPr>
        </p:nvSpPr>
        <p:spPr/>
        <p:txBody>
          <a:bodyPr/>
          <a:lstStyle/>
          <a:p>
            <a:r>
              <a:rPr lang="en-US" sz="2800" dirty="0"/>
              <a:t>There is no magical or right age for kids to get their first device</a:t>
            </a:r>
          </a:p>
          <a:p>
            <a:pPr lvl="1"/>
            <a:r>
              <a:rPr lang="en-US" sz="2400" dirty="0"/>
              <a:t>Have a conversation as a family about when it is appropriate (and why!)</a:t>
            </a:r>
          </a:p>
          <a:p>
            <a:r>
              <a:rPr lang="en-US" sz="2800" dirty="0"/>
              <a:t>Establish ground rules for how/when/where use is allowed</a:t>
            </a:r>
          </a:p>
          <a:p>
            <a:r>
              <a:rPr lang="en-US" sz="2800" dirty="0"/>
              <a:t>Apps must approved before downloading</a:t>
            </a:r>
          </a:p>
          <a:p>
            <a:r>
              <a:rPr lang="en-US" sz="2800" dirty="0"/>
              <a:t>Agree that parent/guardian can inspect devices</a:t>
            </a:r>
          </a:p>
          <a:p>
            <a:pPr lvl="1"/>
            <a:r>
              <a:rPr lang="en-US" sz="2400" dirty="0"/>
              <a:t>Have all passwords</a:t>
            </a:r>
          </a:p>
        </p:txBody>
      </p:sp>
    </p:spTree>
    <p:extLst>
      <p:ext uri="{BB962C8B-B14F-4D97-AF65-F5344CB8AC3E}">
        <p14:creationId xmlns:p14="http://schemas.microsoft.com/office/powerpoint/2010/main" val="2574580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67662-8DE4-AD5B-B1AE-28ADAD728AE2}"/>
              </a:ext>
            </a:extLst>
          </p:cNvPr>
          <p:cNvSpPr>
            <a:spLocks noGrp="1"/>
          </p:cNvSpPr>
          <p:nvPr>
            <p:ph type="title"/>
          </p:nvPr>
        </p:nvSpPr>
        <p:spPr/>
        <p:txBody>
          <a:bodyPr/>
          <a:lstStyle/>
          <a:p>
            <a:pPr algn="ctr"/>
            <a:r>
              <a:rPr lang="en-US"/>
              <a:t>Be s.m.a.r.t. with devices and accounts</a:t>
            </a:r>
            <a:endParaRPr lang="en-US" dirty="0"/>
          </a:p>
        </p:txBody>
      </p:sp>
      <p:graphicFrame>
        <p:nvGraphicFramePr>
          <p:cNvPr id="7" name="Content Placeholder 2">
            <a:extLst>
              <a:ext uri="{FF2B5EF4-FFF2-40B4-BE49-F238E27FC236}">
                <a16:creationId xmlns:a16="http://schemas.microsoft.com/office/drawing/2014/main" id="{DA850791-0BBE-A1C0-2830-15B7CC9C7F2E}"/>
              </a:ext>
            </a:extLst>
          </p:cNvPr>
          <p:cNvGraphicFramePr>
            <a:graphicFrameLocks noGrp="1"/>
          </p:cNvGraphicFramePr>
          <p:nvPr>
            <p:ph idx="1"/>
            <p:extLst>
              <p:ext uri="{D42A27DB-BD31-4B8C-83A1-F6EECF244321}">
                <p14:modId xmlns:p14="http://schemas.microsoft.com/office/powerpoint/2010/main" val="876943907"/>
              </p:ext>
            </p:extLst>
          </p:nvPr>
        </p:nvGraphicFramePr>
        <p:xfrm>
          <a:off x="671210" y="1634247"/>
          <a:ext cx="10628162" cy="4795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6109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2E302-6D55-8463-436C-574111CAE48F}"/>
              </a:ext>
            </a:extLst>
          </p:cNvPr>
          <p:cNvSpPr>
            <a:spLocks noGrp="1"/>
          </p:cNvSpPr>
          <p:nvPr>
            <p:ph type="title"/>
          </p:nvPr>
        </p:nvSpPr>
        <p:spPr>
          <a:xfrm>
            <a:off x="1141413" y="5671"/>
            <a:ext cx="9905998" cy="1478570"/>
          </a:xfrm>
        </p:spPr>
        <p:txBody>
          <a:bodyPr/>
          <a:lstStyle/>
          <a:p>
            <a:pPr algn="ctr"/>
            <a:r>
              <a:rPr lang="en-US" dirty="0"/>
              <a:t>Setup and parental controls</a:t>
            </a:r>
          </a:p>
        </p:txBody>
      </p:sp>
      <p:pic>
        <p:nvPicPr>
          <p:cNvPr id="5" name="Content Placeholder 4">
            <a:extLst>
              <a:ext uri="{FF2B5EF4-FFF2-40B4-BE49-F238E27FC236}">
                <a16:creationId xmlns:a16="http://schemas.microsoft.com/office/drawing/2014/main" id="{00FA57CA-3828-5FA8-2793-8160B664D33C}"/>
              </a:ext>
            </a:extLst>
          </p:cNvPr>
          <p:cNvPicPr>
            <a:picLocks noGrp="1" noChangeAspect="1"/>
          </p:cNvPicPr>
          <p:nvPr>
            <p:ph idx="1"/>
          </p:nvPr>
        </p:nvPicPr>
        <p:blipFill>
          <a:blip r:embed="rId2"/>
          <a:stretch>
            <a:fillRect/>
          </a:stretch>
        </p:blipFill>
        <p:spPr>
          <a:xfrm>
            <a:off x="200349" y="1220627"/>
            <a:ext cx="6708280" cy="1235284"/>
          </a:xfrm>
          <a:prstGeom prst="rect">
            <a:avLst/>
          </a:prstGeom>
        </p:spPr>
      </p:pic>
      <p:pic>
        <p:nvPicPr>
          <p:cNvPr id="7" name="Picture 6">
            <a:extLst>
              <a:ext uri="{FF2B5EF4-FFF2-40B4-BE49-F238E27FC236}">
                <a16:creationId xmlns:a16="http://schemas.microsoft.com/office/drawing/2014/main" id="{29B72082-6041-D00F-0DEC-8D34842CFB0E}"/>
              </a:ext>
            </a:extLst>
          </p:cNvPr>
          <p:cNvPicPr>
            <a:picLocks noChangeAspect="1"/>
          </p:cNvPicPr>
          <p:nvPr/>
        </p:nvPicPr>
        <p:blipFill>
          <a:blip r:embed="rId3"/>
          <a:stretch>
            <a:fillRect/>
          </a:stretch>
        </p:blipFill>
        <p:spPr>
          <a:xfrm>
            <a:off x="196586" y="2590716"/>
            <a:ext cx="6017749" cy="1426802"/>
          </a:xfrm>
          <a:prstGeom prst="rect">
            <a:avLst/>
          </a:prstGeom>
        </p:spPr>
      </p:pic>
      <p:pic>
        <p:nvPicPr>
          <p:cNvPr id="9" name="Picture 8">
            <a:extLst>
              <a:ext uri="{FF2B5EF4-FFF2-40B4-BE49-F238E27FC236}">
                <a16:creationId xmlns:a16="http://schemas.microsoft.com/office/drawing/2014/main" id="{354B5CE3-5178-E23C-940C-52ADF19D58B3}"/>
              </a:ext>
            </a:extLst>
          </p:cNvPr>
          <p:cNvPicPr>
            <a:picLocks noChangeAspect="1"/>
          </p:cNvPicPr>
          <p:nvPr/>
        </p:nvPicPr>
        <p:blipFill>
          <a:blip r:embed="rId4"/>
          <a:stretch>
            <a:fillRect/>
          </a:stretch>
        </p:blipFill>
        <p:spPr>
          <a:xfrm>
            <a:off x="6986453" y="1218466"/>
            <a:ext cx="5005847" cy="3285829"/>
          </a:xfrm>
          <a:prstGeom prst="rect">
            <a:avLst/>
          </a:prstGeom>
        </p:spPr>
      </p:pic>
      <p:pic>
        <p:nvPicPr>
          <p:cNvPr id="13" name="Picture 12">
            <a:extLst>
              <a:ext uri="{FF2B5EF4-FFF2-40B4-BE49-F238E27FC236}">
                <a16:creationId xmlns:a16="http://schemas.microsoft.com/office/drawing/2014/main" id="{8364478F-6ED3-91EA-447E-7E6166818A16}"/>
              </a:ext>
            </a:extLst>
          </p:cNvPr>
          <p:cNvPicPr>
            <a:picLocks noChangeAspect="1"/>
          </p:cNvPicPr>
          <p:nvPr/>
        </p:nvPicPr>
        <p:blipFill>
          <a:blip r:embed="rId5"/>
          <a:stretch>
            <a:fillRect/>
          </a:stretch>
        </p:blipFill>
        <p:spPr>
          <a:xfrm>
            <a:off x="5570835" y="4640825"/>
            <a:ext cx="6421465" cy="2028345"/>
          </a:xfrm>
          <a:prstGeom prst="rect">
            <a:avLst/>
          </a:prstGeom>
        </p:spPr>
      </p:pic>
      <p:pic>
        <p:nvPicPr>
          <p:cNvPr id="15" name="Picture 14">
            <a:extLst>
              <a:ext uri="{FF2B5EF4-FFF2-40B4-BE49-F238E27FC236}">
                <a16:creationId xmlns:a16="http://schemas.microsoft.com/office/drawing/2014/main" id="{803E0627-2222-1CEE-94DE-BE5B259423D3}"/>
              </a:ext>
            </a:extLst>
          </p:cNvPr>
          <p:cNvPicPr>
            <a:picLocks noChangeAspect="1"/>
          </p:cNvPicPr>
          <p:nvPr/>
        </p:nvPicPr>
        <p:blipFill>
          <a:blip r:embed="rId6"/>
          <a:stretch>
            <a:fillRect/>
          </a:stretch>
        </p:blipFill>
        <p:spPr>
          <a:xfrm>
            <a:off x="10053821" y="5258481"/>
            <a:ext cx="1714739" cy="381053"/>
          </a:xfrm>
          <a:prstGeom prst="rect">
            <a:avLst/>
          </a:prstGeom>
        </p:spPr>
      </p:pic>
      <p:pic>
        <p:nvPicPr>
          <p:cNvPr id="11" name="Picture 10">
            <a:extLst>
              <a:ext uri="{FF2B5EF4-FFF2-40B4-BE49-F238E27FC236}">
                <a16:creationId xmlns:a16="http://schemas.microsoft.com/office/drawing/2014/main" id="{6E6F25C9-D0D5-BB37-DE52-33CA805A19F5}"/>
              </a:ext>
            </a:extLst>
          </p:cNvPr>
          <p:cNvPicPr>
            <a:picLocks noChangeAspect="1"/>
          </p:cNvPicPr>
          <p:nvPr/>
        </p:nvPicPr>
        <p:blipFill>
          <a:blip r:embed="rId7"/>
          <a:stretch>
            <a:fillRect/>
          </a:stretch>
        </p:blipFill>
        <p:spPr>
          <a:xfrm>
            <a:off x="132493" y="4255521"/>
            <a:ext cx="6017749" cy="1399477"/>
          </a:xfrm>
          <a:prstGeom prst="rect">
            <a:avLst/>
          </a:prstGeom>
        </p:spPr>
      </p:pic>
    </p:spTree>
    <p:extLst>
      <p:ext uri="{BB962C8B-B14F-4D97-AF65-F5344CB8AC3E}">
        <p14:creationId xmlns:p14="http://schemas.microsoft.com/office/powerpoint/2010/main" val="3564939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3879-AB93-4BA8-FD4C-9351936D9796}"/>
              </a:ext>
            </a:extLst>
          </p:cNvPr>
          <p:cNvSpPr>
            <a:spLocks noGrp="1"/>
          </p:cNvSpPr>
          <p:nvPr>
            <p:ph type="title"/>
          </p:nvPr>
        </p:nvSpPr>
        <p:spPr/>
        <p:txBody>
          <a:bodyPr/>
          <a:lstStyle/>
          <a:p>
            <a:pPr algn="ctr"/>
            <a:r>
              <a:rPr lang="en-US" dirty="0"/>
              <a:t>Some device examples</a:t>
            </a:r>
          </a:p>
        </p:txBody>
      </p:sp>
      <p:pic>
        <p:nvPicPr>
          <p:cNvPr id="5" name="Content Placeholder 4">
            <a:extLst>
              <a:ext uri="{FF2B5EF4-FFF2-40B4-BE49-F238E27FC236}">
                <a16:creationId xmlns:a16="http://schemas.microsoft.com/office/drawing/2014/main" id="{9EA537A8-FE25-1327-F12E-A50BBBC66EAC}"/>
              </a:ext>
            </a:extLst>
          </p:cNvPr>
          <p:cNvPicPr>
            <a:picLocks noGrp="1" noChangeAspect="1"/>
          </p:cNvPicPr>
          <p:nvPr>
            <p:ph idx="1"/>
          </p:nvPr>
        </p:nvPicPr>
        <p:blipFill>
          <a:blip r:embed="rId2"/>
          <a:stretch>
            <a:fillRect/>
          </a:stretch>
        </p:blipFill>
        <p:spPr>
          <a:xfrm>
            <a:off x="2251869" y="2332401"/>
            <a:ext cx="4591691" cy="3000794"/>
          </a:xfrm>
          <a:prstGeom prst="rect">
            <a:avLst/>
          </a:prstGeom>
        </p:spPr>
      </p:pic>
      <p:pic>
        <p:nvPicPr>
          <p:cNvPr id="7" name="Picture 6">
            <a:extLst>
              <a:ext uri="{FF2B5EF4-FFF2-40B4-BE49-F238E27FC236}">
                <a16:creationId xmlns:a16="http://schemas.microsoft.com/office/drawing/2014/main" id="{563810BB-B272-205E-495F-A29080739412}"/>
              </a:ext>
            </a:extLst>
          </p:cNvPr>
          <p:cNvPicPr>
            <a:picLocks noChangeAspect="1"/>
          </p:cNvPicPr>
          <p:nvPr/>
        </p:nvPicPr>
        <p:blipFill>
          <a:blip r:embed="rId3"/>
          <a:stretch>
            <a:fillRect/>
          </a:stretch>
        </p:blipFill>
        <p:spPr>
          <a:xfrm>
            <a:off x="6838530" y="2332200"/>
            <a:ext cx="3067478" cy="2991267"/>
          </a:xfrm>
          <a:prstGeom prst="rect">
            <a:avLst/>
          </a:prstGeom>
        </p:spPr>
      </p:pic>
      <p:sp>
        <p:nvSpPr>
          <p:cNvPr id="8" name="Footer Placeholder 7">
            <a:extLst>
              <a:ext uri="{FF2B5EF4-FFF2-40B4-BE49-F238E27FC236}">
                <a16:creationId xmlns:a16="http://schemas.microsoft.com/office/drawing/2014/main" id="{26278CA4-74A4-50F8-8C33-B8FA3E49062F}"/>
              </a:ext>
            </a:extLst>
          </p:cNvPr>
          <p:cNvSpPr>
            <a:spLocks noGrp="1"/>
          </p:cNvSpPr>
          <p:nvPr>
            <p:ph type="ftr" sz="quarter" idx="11"/>
          </p:nvPr>
        </p:nvSpPr>
        <p:spPr/>
        <p:txBody>
          <a:bodyPr/>
          <a:lstStyle/>
          <a:p>
            <a:r>
              <a:rPr lang="fr-FR"/>
              <a:t>Source: https://www.parents.com/kids/safety/internet/best-phones-for-kids/#toc-other-cell-phones-for-kids-weve-tested-and-liked</a:t>
            </a:r>
            <a:endParaRPr lang="en-US"/>
          </a:p>
        </p:txBody>
      </p:sp>
    </p:spTree>
    <p:extLst>
      <p:ext uri="{BB962C8B-B14F-4D97-AF65-F5344CB8AC3E}">
        <p14:creationId xmlns:p14="http://schemas.microsoft.com/office/powerpoint/2010/main" val="1651685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3D5B55E8-5B46-CB7D-9365-E4144F09EF0F}"/>
              </a:ext>
            </a:extLst>
          </p:cNvPr>
          <p:cNvSpPr>
            <a:spLocks noGrp="1"/>
          </p:cNvSpPr>
          <p:nvPr>
            <p:ph idx="1"/>
          </p:nvPr>
        </p:nvSpPr>
        <p:spPr>
          <a:xfrm>
            <a:off x="1141412" y="852159"/>
            <a:ext cx="4459287" cy="5088995"/>
          </a:xfrm>
        </p:spPr>
        <p:txBody>
          <a:bodyPr>
            <a:normAutofit/>
          </a:bodyPr>
          <a:lstStyle/>
          <a:p>
            <a:endParaRPr lang="en-US" sz="2000" dirty="0"/>
          </a:p>
          <a:p>
            <a:pPr marL="0" indent="0" algn="ctr">
              <a:lnSpc>
                <a:spcPct val="150000"/>
              </a:lnSpc>
              <a:spcBef>
                <a:spcPts val="0"/>
              </a:spcBef>
              <a:buNone/>
            </a:pPr>
            <a:r>
              <a:rPr lang="en-US" sz="3200" b="1" i="1" dirty="0"/>
              <a:t>Parental controls can help, but they cannot be the only safeguard. It’s important to stay connected with your child regarding their online activities. </a:t>
            </a:r>
            <a:endParaRPr lang="en-US" sz="3200" dirty="0"/>
          </a:p>
        </p:txBody>
      </p:sp>
      <p:pic>
        <p:nvPicPr>
          <p:cNvPr id="9" name="Graphic 8" descr="Parent and Child">
            <a:extLst>
              <a:ext uri="{FF2B5EF4-FFF2-40B4-BE49-F238E27FC236}">
                <a16:creationId xmlns:a16="http://schemas.microsoft.com/office/drawing/2014/main" id="{AC8E3091-7394-2823-1D10-6403AB6A10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688386"/>
            <a:ext cx="5456279" cy="545627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16" name="Group 15">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7"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8"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6"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7"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8"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9"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0"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1"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2"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3"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34"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5"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6"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7"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8"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9"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0"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1"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2"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3"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834162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EBD43-2535-9A10-03D1-B13E153381D1}"/>
              </a:ext>
            </a:extLst>
          </p:cNvPr>
          <p:cNvSpPr>
            <a:spLocks noGrp="1"/>
          </p:cNvSpPr>
          <p:nvPr>
            <p:ph type="title"/>
          </p:nvPr>
        </p:nvSpPr>
        <p:spPr>
          <a:xfrm>
            <a:off x="1141413" y="175457"/>
            <a:ext cx="9905998" cy="1478570"/>
          </a:xfrm>
        </p:spPr>
        <p:txBody>
          <a:bodyPr/>
          <a:lstStyle/>
          <a:p>
            <a:pPr algn="ctr"/>
            <a:r>
              <a:rPr lang="en-US" dirty="0"/>
              <a:t>If something happens: </a:t>
            </a:r>
            <a:r>
              <a:rPr lang="en-US" b="1" dirty="0">
                <a:solidFill>
                  <a:srgbClr val="FFFF00"/>
                </a:solidFill>
              </a:rPr>
              <a:t>act quickly</a:t>
            </a:r>
          </a:p>
        </p:txBody>
      </p:sp>
      <p:sp>
        <p:nvSpPr>
          <p:cNvPr id="3" name="Content Placeholder 2">
            <a:extLst>
              <a:ext uri="{FF2B5EF4-FFF2-40B4-BE49-F238E27FC236}">
                <a16:creationId xmlns:a16="http://schemas.microsoft.com/office/drawing/2014/main" id="{7D92BC73-D77C-3D18-FE00-435A29F2D319}"/>
              </a:ext>
            </a:extLst>
          </p:cNvPr>
          <p:cNvSpPr>
            <a:spLocks noGrp="1"/>
          </p:cNvSpPr>
          <p:nvPr>
            <p:ph idx="1"/>
          </p:nvPr>
        </p:nvSpPr>
        <p:spPr>
          <a:xfrm>
            <a:off x="518474" y="1395165"/>
            <a:ext cx="11227323" cy="5184744"/>
          </a:xfrm>
        </p:spPr>
        <p:txBody>
          <a:bodyPr>
            <a:normAutofit lnSpcReduction="10000"/>
          </a:bodyPr>
          <a:lstStyle/>
          <a:p>
            <a:r>
              <a:rPr lang="en-US" dirty="0"/>
              <a:t>1. </a:t>
            </a:r>
            <a:r>
              <a:rPr lang="en-US" b="1" dirty="0">
                <a:solidFill>
                  <a:schemeClr val="bg1"/>
                </a:solidFill>
              </a:rPr>
              <a:t>STOP TALKING </a:t>
            </a:r>
            <a:r>
              <a:rPr lang="en-US" dirty="0"/>
              <a:t>to the suspect – do not engage further (and do not try to meet)</a:t>
            </a:r>
          </a:p>
          <a:p>
            <a:r>
              <a:rPr lang="en-US" dirty="0"/>
              <a:t>2. </a:t>
            </a:r>
            <a:r>
              <a:rPr lang="en-US" b="1" dirty="0">
                <a:solidFill>
                  <a:schemeClr val="bg1"/>
                </a:solidFill>
              </a:rPr>
              <a:t>SAVE THE EVIDENCE </a:t>
            </a:r>
            <a:r>
              <a:rPr lang="en-US" dirty="0"/>
              <a:t>– do </a:t>
            </a:r>
            <a:r>
              <a:rPr lang="en-US" b="1" u="sng" dirty="0">
                <a:solidFill>
                  <a:srgbClr val="FFFF00"/>
                </a:solidFill>
              </a:rPr>
              <a:t>NOT</a:t>
            </a:r>
            <a:r>
              <a:rPr lang="en-US" dirty="0"/>
              <a:t> delete anything (save usernames/messages; screenshots; etc.)</a:t>
            </a:r>
          </a:p>
          <a:p>
            <a:r>
              <a:rPr lang="en-US" dirty="0"/>
              <a:t>3. </a:t>
            </a:r>
            <a:r>
              <a:rPr lang="en-US" b="1" dirty="0">
                <a:solidFill>
                  <a:srgbClr val="FF0000"/>
                </a:solidFill>
              </a:rPr>
              <a:t>BLOCK</a:t>
            </a:r>
            <a:r>
              <a:rPr lang="en-US" dirty="0"/>
              <a:t> the suspect</a:t>
            </a:r>
          </a:p>
          <a:p>
            <a:r>
              <a:rPr lang="en-US" dirty="0"/>
              <a:t>4. </a:t>
            </a:r>
            <a:r>
              <a:rPr lang="en-US" b="1" dirty="0">
                <a:solidFill>
                  <a:schemeClr val="bg1"/>
                </a:solidFill>
              </a:rPr>
              <a:t>TALK</a:t>
            </a:r>
            <a:r>
              <a:rPr lang="en-US" dirty="0"/>
              <a:t> about it – understand what happened (plus where, when, how, what was shared, etc.)</a:t>
            </a:r>
          </a:p>
          <a:p>
            <a:r>
              <a:rPr lang="en-US" dirty="0"/>
              <a:t>5. </a:t>
            </a:r>
            <a:r>
              <a:rPr lang="en-US" b="1" dirty="0">
                <a:solidFill>
                  <a:schemeClr val="bg1"/>
                </a:solidFill>
              </a:rPr>
              <a:t>REPORT</a:t>
            </a:r>
            <a:r>
              <a:rPr lang="en-US" dirty="0"/>
              <a:t> the incident – to the platform through online tools </a:t>
            </a:r>
            <a:r>
              <a:rPr lang="en-US" b="1" u="sng" dirty="0">
                <a:solidFill>
                  <a:srgbClr val="FFFF00"/>
                </a:solidFill>
              </a:rPr>
              <a:t>AND</a:t>
            </a:r>
            <a:r>
              <a:rPr lang="en-US" dirty="0"/>
              <a:t> law enforcement</a:t>
            </a:r>
          </a:p>
          <a:p>
            <a:pPr lvl="1"/>
            <a:r>
              <a:rPr lang="en-US" dirty="0"/>
              <a:t>Local law enforcement</a:t>
            </a:r>
          </a:p>
          <a:p>
            <a:pPr lvl="1"/>
            <a:r>
              <a:rPr lang="en-US" dirty="0"/>
              <a:t>ic3.gov – FBI’s Internet Crime Complaint Center</a:t>
            </a:r>
          </a:p>
          <a:p>
            <a:pPr lvl="1"/>
            <a:r>
              <a:rPr lang="en-US" dirty="0"/>
              <a:t>cybertipline.org – National Center for Missing &amp; Exploited Children (NCMEC)</a:t>
            </a:r>
          </a:p>
          <a:p>
            <a:pPr lvl="1"/>
            <a:r>
              <a:rPr lang="en-US" dirty="0"/>
              <a:t>takeitdown.ncmec.org – to help remove shared/posted images</a:t>
            </a:r>
          </a:p>
        </p:txBody>
      </p:sp>
    </p:spTree>
    <p:extLst>
      <p:ext uri="{BB962C8B-B14F-4D97-AF65-F5344CB8AC3E}">
        <p14:creationId xmlns:p14="http://schemas.microsoft.com/office/powerpoint/2010/main" val="3906129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80EC9-4E45-B979-A6B2-587467292AE5}"/>
              </a:ext>
            </a:extLst>
          </p:cNvPr>
          <p:cNvSpPr>
            <a:spLocks noGrp="1"/>
          </p:cNvSpPr>
          <p:nvPr>
            <p:ph type="title"/>
          </p:nvPr>
        </p:nvSpPr>
        <p:spPr>
          <a:xfrm>
            <a:off x="1141413" y="618518"/>
            <a:ext cx="9905998" cy="1478570"/>
          </a:xfrm>
        </p:spPr>
        <p:txBody>
          <a:bodyPr>
            <a:normAutofit/>
          </a:bodyPr>
          <a:lstStyle/>
          <a:p>
            <a:pPr algn="ctr"/>
            <a:r>
              <a:rPr lang="en-US" dirty="0"/>
              <a:t>The best protection: </a:t>
            </a:r>
            <a:r>
              <a:rPr lang="en-US" b="1" dirty="0">
                <a:solidFill>
                  <a:srgbClr val="FFFF00"/>
                </a:solidFill>
              </a:rPr>
              <a:t>be a trusted adult</a:t>
            </a:r>
          </a:p>
        </p:txBody>
      </p:sp>
      <p:graphicFrame>
        <p:nvGraphicFramePr>
          <p:cNvPr id="76" name="Content Placeholder 2">
            <a:extLst>
              <a:ext uri="{FF2B5EF4-FFF2-40B4-BE49-F238E27FC236}">
                <a16:creationId xmlns:a16="http://schemas.microsoft.com/office/drawing/2014/main" id="{C69DF178-66D5-ECD9-7C58-838F06598736}"/>
              </a:ext>
            </a:extLst>
          </p:cNvPr>
          <p:cNvGraphicFramePr>
            <a:graphicFrameLocks noGrp="1"/>
          </p:cNvGraphicFramePr>
          <p:nvPr>
            <p:ph idx="1"/>
            <p:extLst>
              <p:ext uri="{D42A27DB-BD31-4B8C-83A1-F6EECF244321}">
                <p14:modId xmlns:p14="http://schemas.microsoft.com/office/powerpoint/2010/main" val="1020643607"/>
              </p:ext>
            </p:extLst>
          </p:nvPr>
        </p:nvGraphicFramePr>
        <p:xfrm>
          <a:off x="1141413" y="2418820"/>
          <a:ext cx="9906000" cy="31427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89581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5BD83039-3ACC-CA15-86C5-236F167CBFF3}"/>
              </a:ext>
            </a:extLst>
          </p:cNvPr>
          <p:cNvSpPr>
            <a:spLocks noGrp="1"/>
          </p:cNvSpPr>
          <p:nvPr>
            <p:ph type="title"/>
          </p:nvPr>
        </p:nvSpPr>
        <p:spPr>
          <a:xfrm>
            <a:off x="1141413" y="298002"/>
            <a:ext cx="4459286" cy="1478570"/>
          </a:xfrm>
        </p:spPr>
        <p:txBody>
          <a:bodyPr>
            <a:normAutofit/>
          </a:bodyPr>
          <a:lstStyle/>
          <a:p>
            <a:pPr algn="ctr"/>
            <a:r>
              <a:rPr lang="en-US" sz="3200" dirty="0"/>
              <a:t>students: don’t be a bystander!</a:t>
            </a:r>
          </a:p>
        </p:txBody>
      </p:sp>
      <p:sp>
        <p:nvSpPr>
          <p:cNvPr id="3" name="Content Placeholder 2">
            <a:extLst>
              <a:ext uri="{FF2B5EF4-FFF2-40B4-BE49-F238E27FC236}">
                <a16:creationId xmlns:a16="http://schemas.microsoft.com/office/drawing/2014/main" id="{C524EEC9-05A4-2043-46E1-0CC1CCCBBF61}"/>
              </a:ext>
            </a:extLst>
          </p:cNvPr>
          <p:cNvSpPr>
            <a:spLocks noGrp="1"/>
          </p:cNvSpPr>
          <p:nvPr>
            <p:ph idx="1"/>
          </p:nvPr>
        </p:nvSpPr>
        <p:spPr>
          <a:xfrm>
            <a:off x="639721" y="1611313"/>
            <a:ext cx="5724014" cy="4995862"/>
          </a:xfrm>
        </p:spPr>
        <p:txBody>
          <a:bodyPr>
            <a:normAutofit fontScale="85000" lnSpcReduction="20000"/>
          </a:bodyPr>
          <a:lstStyle/>
          <a:p>
            <a:pPr>
              <a:lnSpc>
                <a:spcPct val="110000"/>
              </a:lnSpc>
            </a:pPr>
            <a:r>
              <a:rPr lang="en-US" sz="2800" dirty="0"/>
              <a:t>Talk to your friends and hold each other </a:t>
            </a:r>
            <a:r>
              <a:rPr lang="en-US" sz="2800" b="1" dirty="0">
                <a:solidFill>
                  <a:srgbClr val="FFFF00"/>
                </a:solidFill>
              </a:rPr>
              <a:t>accountable</a:t>
            </a:r>
          </a:p>
          <a:p>
            <a:pPr lvl="1">
              <a:lnSpc>
                <a:spcPct val="110000"/>
              </a:lnSpc>
            </a:pPr>
            <a:r>
              <a:rPr lang="en-US" sz="2400" dirty="0"/>
              <a:t>Agree what you will and won’t share online about each other</a:t>
            </a:r>
          </a:p>
          <a:p>
            <a:pPr>
              <a:lnSpc>
                <a:spcPct val="110000"/>
              </a:lnSpc>
            </a:pPr>
            <a:r>
              <a:rPr lang="en-US" sz="2800" dirty="0"/>
              <a:t>If you receive images of someone else, do </a:t>
            </a:r>
            <a:r>
              <a:rPr lang="en-US" sz="2800" b="1" u="sng" dirty="0">
                <a:solidFill>
                  <a:srgbClr val="FFFF00"/>
                </a:solidFill>
              </a:rPr>
              <a:t>NOT</a:t>
            </a:r>
            <a:r>
              <a:rPr lang="en-US" sz="2800" dirty="0"/>
              <a:t> pass them along</a:t>
            </a:r>
          </a:p>
          <a:p>
            <a:pPr lvl="1">
              <a:lnSpc>
                <a:spcPct val="110000"/>
              </a:lnSpc>
            </a:pPr>
            <a:r>
              <a:rPr lang="en-US" sz="2400" b="1" dirty="0">
                <a:solidFill>
                  <a:srgbClr val="FFFF00"/>
                </a:solidFill>
              </a:rPr>
              <a:t>Report</a:t>
            </a:r>
            <a:r>
              <a:rPr lang="en-US" sz="2400" dirty="0"/>
              <a:t> it and </a:t>
            </a:r>
            <a:r>
              <a:rPr lang="en-US" sz="2400" b="1" dirty="0">
                <a:solidFill>
                  <a:srgbClr val="FFFF00"/>
                </a:solidFill>
              </a:rPr>
              <a:t>break</a:t>
            </a:r>
            <a:r>
              <a:rPr lang="en-US" sz="2400" dirty="0"/>
              <a:t> the cycle! </a:t>
            </a:r>
          </a:p>
          <a:p>
            <a:pPr>
              <a:lnSpc>
                <a:spcPct val="110000"/>
              </a:lnSpc>
            </a:pPr>
            <a:r>
              <a:rPr lang="en-US" sz="2800" dirty="0"/>
              <a:t>Be the friend people feel comfortable coming to</a:t>
            </a:r>
          </a:p>
          <a:p>
            <a:pPr>
              <a:lnSpc>
                <a:spcPct val="110000"/>
              </a:lnSpc>
            </a:pPr>
            <a:r>
              <a:rPr lang="en-US" sz="2800" dirty="0"/>
              <a:t>If a friend comes to you, </a:t>
            </a:r>
            <a:r>
              <a:rPr lang="en-US" sz="2800" b="1" dirty="0">
                <a:solidFill>
                  <a:srgbClr val="FFFF00"/>
                </a:solidFill>
              </a:rPr>
              <a:t>don’t</a:t>
            </a:r>
            <a:r>
              <a:rPr lang="en-US" sz="2800" dirty="0"/>
              <a:t> let them handle it alone</a:t>
            </a:r>
          </a:p>
          <a:p>
            <a:pPr lvl="1">
              <a:lnSpc>
                <a:spcPct val="110000"/>
              </a:lnSpc>
            </a:pPr>
            <a:r>
              <a:rPr lang="en-US" sz="2400" dirty="0"/>
              <a:t>Comfort them</a:t>
            </a:r>
          </a:p>
          <a:p>
            <a:pPr lvl="1">
              <a:lnSpc>
                <a:spcPct val="110000"/>
              </a:lnSpc>
            </a:pPr>
            <a:r>
              <a:rPr lang="en-US" sz="2400" dirty="0"/>
              <a:t>Bring them to your trusted adult to help</a:t>
            </a:r>
          </a:p>
        </p:txBody>
      </p:sp>
      <p:pic>
        <p:nvPicPr>
          <p:cNvPr id="7" name="Graphic 6" descr="Board Room">
            <a:extLst>
              <a:ext uri="{FF2B5EF4-FFF2-40B4-BE49-F238E27FC236}">
                <a16:creationId xmlns:a16="http://schemas.microsoft.com/office/drawing/2014/main" id="{5F7AEC8A-203F-FA28-0D4D-A5C596594C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54222" y="688386"/>
            <a:ext cx="5456279" cy="545627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6" name="Group 5">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8"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9"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2"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3"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4"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5"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6"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7"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78"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9"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0"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1"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2"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83"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4"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5"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6"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7"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8"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9"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1"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1490224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06A0492-2E8A-1A40-758C-624589E59001}"/>
            </a:ext>
          </a:extLst>
        </p:cNvPr>
        <p:cNvGrpSpPr/>
        <p:nvPr/>
      </p:nvGrpSpPr>
      <p:grpSpPr>
        <a:xfrm>
          <a:off x="0" y="0"/>
          <a:ext cx="0" cy="0"/>
          <a:chOff x="0" y="0"/>
          <a:chExt cx="0" cy="0"/>
        </a:xfrm>
      </p:grpSpPr>
      <p:pic>
        <p:nvPicPr>
          <p:cNvPr id="8"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a16="http://schemas.microsoft.com/office/drawing/2014/main" xmlns="">
                <a:solidFill>
                  <a:srgbClr val="FFFFFF"/>
                </a:solidFill>
              </a14:hiddenFill>
            </a:ext>
          </a:extLst>
        </p:spPr>
      </p:pic>
      <p:grpSp>
        <p:nvGrpSpPr>
          <p:cNvPr id="10" name="Group 9">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1"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2"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4"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6"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7"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8"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0"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0"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3"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2"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5"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useBgFill="1">
        <p:nvSpPr>
          <p:cNvPr id="66" name="Rectangle 65">
            <a:extLst>
              <a:ext uri="{FF2B5EF4-FFF2-40B4-BE49-F238E27FC236}">
                <a16:creationId xmlns:a16="http://schemas.microsoft.com/office/drawing/2014/main" id="{7A070EAD-1DCD-4F3D-BA84-799B891A0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591A0C-00F2-4B49-967A-D41156494487}"/>
              </a:ext>
            </a:extLst>
          </p:cNvPr>
          <p:cNvSpPr>
            <a:spLocks noGrp="1"/>
          </p:cNvSpPr>
          <p:nvPr>
            <p:ph type="title"/>
          </p:nvPr>
        </p:nvSpPr>
        <p:spPr>
          <a:xfrm>
            <a:off x="3108960" y="2319167"/>
            <a:ext cx="7559039" cy="949324"/>
          </a:xfrm>
        </p:spPr>
        <p:txBody>
          <a:bodyPr vert="horz" lIns="91440" tIns="45720" rIns="91440" bIns="45720" rtlCol="0" anchor="b">
            <a:normAutofit/>
          </a:bodyPr>
          <a:lstStyle/>
          <a:p>
            <a:r>
              <a:rPr lang="en-US" sz="5400" dirty="0"/>
              <a:t>Always remember…</a:t>
            </a:r>
          </a:p>
        </p:txBody>
      </p:sp>
      <p:sp>
        <p:nvSpPr>
          <p:cNvPr id="3" name="Content Placeholder 2">
            <a:extLst>
              <a:ext uri="{FF2B5EF4-FFF2-40B4-BE49-F238E27FC236}">
                <a16:creationId xmlns:a16="http://schemas.microsoft.com/office/drawing/2014/main" id="{317B7757-102F-2413-34E4-F63D368C2DCC}"/>
              </a:ext>
            </a:extLst>
          </p:cNvPr>
          <p:cNvSpPr>
            <a:spLocks noGrp="1"/>
          </p:cNvSpPr>
          <p:nvPr>
            <p:ph idx="1"/>
          </p:nvPr>
        </p:nvSpPr>
        <p:spPr>
          <a:xfrm>
            <a:off x="3128010" y="3896802"/>
            <a:ext cx="7539989" cy="1108075"/>
          </a:xfrm>
        </p:spPr>
        <p:txBody>
          <a:bodyPr vert="horz" lIns="91440" tIns="45720" rIns="91440" bIns="45720" rtlCol="0">
            <a:normAutofit/>
          </a:bodyPr>
          <a:lstStyle/>
          <a:p>
            <a:pPr marL="0" indent="0">
              <a:buNone/>
            </a:pPr>
            <a:r>
              <a:rPr lang="en-US" sz="2800" cap="all" dirty="0"/>
              <a:t>You are </a:t>
            </a:r>
            <a:r>
              <a:rPr lang="en-US" sz="2800" b="1" u="sng" cap="all" dirty="0"/>
              <a:t>not</a:t>
            </a:r>
            <a:r>
              <a:rPr lang="en-US" sz="2800" cap="all" dirty="0"/>
              <a:t> alone!</a:t>
            </a:r>
          </a:p>
        </p:txBody>
      </p:sp>
      <p:grpSp>
        <p:nvGrpSpPr>
          <p:cNvPr id="68" name="Group 67">
            <a:extLst>
              <a:ext uri="{FF2B5EF4-FFF2-40B4-BE49-F238E27FC236}">
                <a16:creationId xmlns:a16="http://schemas.microsoft.com/office/drawing/2014/main" id="{DE471E13-6104-4637-8A8F-B545529B1D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alpha val="60000"/>
                </a:schemeClr>
              </a:gs>
              <a:gs pos="100000">
                <a:schemeClr val="bg2">
                  <a:lumMod val="60000"/>
                  <a:lumOff val="40000"/>
                  <a:alpha val="80000"/>
                </a:schemeClr>
              </a:gs>
            </a:gsLst>
            <a:lin ang="5400000" scaled="0"/>
            <a:tileRect/>
          </a:gradFill>
        </p:grpSpPr>
        <p:sp>
          <p:nvSpPr>
            <p:cNvPr id="69" name="Rectangle 5">
              <a:extLst>
                <a:ext uri="{FF2B5EF4-FFF2-40B4-BE49-F238E27FC236}">
                  <a16:creationId xmlns:a16="http://schemas.microsoft.com/office/drawing/2014/main" id="{802F412D-6781-427D-AB79-09FD610CCE5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70" name="Freeform 6">
              <a:extLst>
                <a:ext uri="{FF2B5EF4-FFF2-40B4-BE49-F238E27FC236}">
                  <a16:creationId xmlns:a16="http://schemas.microsoft.com/office/drawing/2014/main" id="{8471B962-D824-43CE-B5DD-704B305B28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 name="Freeform 7">
              <a:extLst>
                <a:ext uri="{FF2B5EF4-FFF2-40B4-BE49-F238E27FC236}">
                  <a16:creationId xmlns:a16="http://schemas.microsoft.com/office/drawing/2014/main" id="{ED60EBD3-FA75-460B-AFBD-3F234A0CAA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 name="Rectangle 8">
              <a:extLst>
                <a:ext uri="{FF2B5EF4-FFF2-40B4-BE49-F238E27FC236}">
                  <a16:creationId xmlns:a16="http://schemas.microsoft.com/office/drawing/2014/main" id="{D0791244-FBF2-49D9-BDBC-E2E58C86B4D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73" name="Freeform 9">
              <a:extLst>
                <a:ext uri="{FF2B5EF4-FFF2-40B4-BE49-F238E27FC236}">
                  <a16:creationId xmlns:a16="http://schemas.microsoft.com/office/drawing/2014/main" id="{FEE4C4B1-195C-40F5-A78F-2EB7ED6E6F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4" name="Freeform 10">
              <a:extLst>
                <a:ext uri="{FF2B5EF4-FFF2-40B4-BE49-F238E27FC236}">
                  <a16:creationId xmlns:a16="http://schemas.microsoft.com/office/drawing/2014/main" id="{22766AF8-3850-41E4-80D0-321D9A13D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5" name="Freeform 11">
              <a:extLst>
                <a:ext uri="{FF2B5EF4-FFF2-40B4-BE49-F238E27FC236}">
                  <a16:creationId xmlns:a16="http://schemas.microsoft.com/office/drawing/2014/main" id="{8834F8EE-AB04-42FE-AE7B-3E9C6ACA0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6" name="Freeform 12">
              <a:extLst>
                <a:ext uri="{FF2B5EF4-FFF2-40B4-BE49-F238E27FC236}">
                  <a16:creationId xmlns:a16="http://schemas.microsoft.com/office/drawing/2014/main" id="{C86BB534-4617-4275-908E-357CF2246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7" name="Freeform 13">
              <a:extLst>
                <a:ext uri="{FF2B5EF4-FFF2-40B4-BE49-F238E27FC236}">
                  <a16:creationId xmlns:a16="http://schemas.microsoft.com/office/drawing/2014/main" id="{B6DEB58B-8D28-4BE9-9CA9-F4B3A083B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8" name="Freeform 14">
              <a:extLst>
                <a:ext uri="{FF2B5EF4-FFF2-40B4-BE49-F238E27FC236}">
                  <a16:creationId xmlns:a16="http://schemas.microsoft.com/office/drawing/2014/main" id="{25A772BC-4720-4EC2-AD61-A7B74E91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9" name="Freeform 15">
              <a:extLst>
                <a:ext uri="{FF2B5EF4-FFF2-40B4-BE49-F238E27FC236}">
                  <a16:creationId xmlns:a16="http://schemas.microsoft.com/office/drawing/2014/main" id="{60D6B27E-FAC5-4267-80A9-DE4D2E02B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0" name="Freeform 16">
              <a:extLst>
                <a:ext uri="{FF2B5EF4-FFF2-40B4-BE49-F238E27FC236}">
                  <a16:creationId xmlns:a16="http://schemas.microsoft.com/office/drawing/2014/main" id="{1F39FA83-D8C8-4CE3-9C62-10375FD041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1" name="Freeform 17">
              <a:extLst>
                <a:ext uri="{FF2B5EF4-FFF2-40B4-BE49-F238E27FC236}">
                  <a16:creationId xmlns:a16="http://schemas.microsoft.com/office/drawing/2014/main" id="{E09B4CF3-A51F-4787-81FE-F5C79BA42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2" name="Freeform 18">
              <a:extLst>
                <a:ext uri="{FF2B5EF4-FFF2-40B4-BE49-F238E27FC236}">
                  <a16:creationId xmlns:a16="http://schemas.microsoft.com/office/drawing/2014/main" id="{6695CB35-74E4-43C0-89F5-9FDA59B3AC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3" name="Freeform 19">
              <a:extLst>
                <a:ext uri="{FF2B5EF4-FFF2-40B4-BE49-F238E27FC236}">
                  <a16:creationId xmlns:a16="http://schemas.microsoft.com/office/drawing/2014/main" id="{945450CE-FB13-4C46-825F-5BB191703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4" name="Freeform 20">
              <a:extLst>
                <a:ext uri="{FF2B5EF4-FFF2-40B4-BE49-F238E27FC236}">
                  <a16:creationId xmlns:a16="http://schemas.microsoft.com/office/drawing/2014/main" id="{E80AA0B2-7FE7-4B75-AC25-E0F6C0FE45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5" name="Freeform 21">
              <a:extLst>
                <a:ext uri="{FF2B5EF4-FFF2-40B4-BE49-F238E27FC236}">
                  <a16:creationId xmlns:a16="http://schemas.microsoft.com/office/drawing/2014/main" id="{2E81F7C1-AD8F-41A0-91A8-E05F66CB0E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6" name="Freeform 22">
              <a:extLst>
                <a:ext uri="{FF2B5EF4-FFF2-40B4-BE49-F238E27FC236}">
                  <a16:creationId xmlns:a16="http://schemas.microsoft.com/office/drawing/2014/main" id="{F4E8A538-9FFA-4C76-BCE2-D54F56A11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7" name="Freeform 23">
              <a:extLst>
                <a:ext uri="{FF2B5EF4-FFF2-40B4-BE49-F238E27FC236}">
                  <a16:creationId xmlns:a16="http://schemas.microsoft.com/office/drawing/2014/main" id="{3C412824-3CBA-4E74-B2FD-936EA70486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8" name="Freeform 24">
              <a:extLst>
                <a:ext uri="{FF2B5EF4-FFF2-40B4-BE49-F238E27FC236}">
                  <a16:creationId xmlns:a16="http://schemas.microsoft.com/office/drawing/2014/main" id="{E28DC1F0-74FF-4D97-BD4D-FD42DE4AC6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9" name="Freeform 25">
              <a:extLst>
                <a:ext uri="{FF2B5EF4-FFF2-40B4-BE49-F238E27FC236}">
                  <a16:creationId xmlns:a16="http://schemas.microsoft.com/office/drawing/2014/main" id="{77CEC4FA-6FD3-4ABF-BF98-94E7947A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0" name="Freeform 26">
              <a:extLst>
                <a:ext uri="{FF2B5EF4-FFF2-40B4-BE49-F238E27FC236}">
                  <a16:creationId xmlns:a16="http://schemas.microsoft.com/office/drawing/2014/main" id="{D4E61DA7-BFA9-48AF-BD6F-EBB15C2359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1" name="Freeform 27">
              <a:extLst>
                <a:ext uri="{FF2B5EF4-FFF2-40B4-BE49-F238E27FC236}">
                  <a16:creationId xmlns:a16="http://schemas.microsoft.com/office/drawing/2014/main" id="{57164D6A-1DD9-43AE-878F-A413DC26FB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2" name="Freeform 28">
              <a:extLst>
                <a:ext uri="{FF2B5EF4-FFF2-40B4-BE49-F238E27FC236}">
                  <a16:creationId xmlns:a16="http://schemas.microsoft.com/office/drawing/2014/main" id="{4949EBA6-53D9-4F2D-91DB-EA7AE260F6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3" name="Freeform 29">
              <a:extLst>
                <a:ext uri="{FF2B5EF4-FFF2-40B4-BE49-F238E27FC236}">
                  <a16:creationId xmlns:a16="http://schemas.microsoft.com/office/drawing/2014/main" id="{0AFEA5FA-F759-441C-A0BC-7EDC79A6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4" name="Freeform 30">
              <a:extLst>
                <a:ext uri="{FF2B5EF4-FFF2-40B4-BE49-F238E27FC236}">
                  <a16:creationId xmlns:a16="http://schemas.microsoft.com/office/drawing/2014/main" id="{5B913AE0-5DC8-4244-8C26-ED97F834E3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5" name="Freeform 31">
              <a:extLst>
                <a:ext uri="{FF2B5EF4-FFF2-40B4-BE49-F238E27FC236}">
                  <a16:creationId xmlns:a16="http://schemas.microsoft.com/office/drawing/2014/main" id="{A87DB58A-25D2-46F1-85E3-06F964D016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6" name="Freeform 32">
              <a:extLst>
                <a:ext uri="{FF2B5EF4-FFF2-40B4-BE49-F238E27FC236}">
                  <a16:creationId xmlns:a16="http://schemas.microsoft.com/office/drawing/2014/main" id="{E7AE8209-F3E7-4ACA-98D0-90B282A147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7" name="Rectangle 33">
              <a:extLst>
                <a:ext uri="{FF2B5EF4-FFF2-40B4-BE49-F238E27FC236}">
                  <a16:creationId xmlns:a16="http://schemas.microsoft.com/office/drawing/2014/main" id="{1CED7927-A7C7-444A-A8F3-6348852AEF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98" name="Freeform 34">
              <a:extLst>
                <a:ext uri="{FF2B5EF4-FFF2-40B4-BE49-F238E27FC236}">
                  <a16:creationId xmlns:a16="http://schemas.microsoft.com/office/drawing/2014/main" id="{08BEDF90-F9A6-4DE4-94B6-43E4160394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9" name="Freeform 35">
              <a:extLst>
                <a:ext uri="{FF2B5EF4-FFF2-40B4-BE49-F238E27FC236}">
                  <a16:creationId xmlns:a16="http://schemas.microsoft.com/office/drawing/2014/main" id="{36540D5F-1C77-438A-BF12-56455C472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0" name="Freeform 36">
              <a:extLst>
                <a:ext uri="{FF2B5EF4-FFF2-40B4-BE49-F238E27FC236}">
                  <a16:creationId xmlns:a16="http://schemas.microsoft.com/office/drawing/2014/main" id="{52FC779A-BC55-40AC-8FFD-E014F8C05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1" name="Freeform 37">
              <a:extLst>
                <a:ext uri="{FF2B5EF4-FFF2-40B4-BE49-F238E27FC236}">
                  <a16:creationId xmlns:a16="http://schemas.microsoft.com/office/drawing/2014/main" id="{63E42DE5-DC0E-4043-8A35-20C53074A2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2" name="Freeform 38">
              <a:extLst>
                <a:ext uri="{FF2B5EF4-FFF2-40B4-BE49-F238E27FC236}">
                  <a16:creationId xmlns:a16="http://schemas.microsoft.com/office/drawing/2014/main" id="{41581FA6-993A-4899-ADF1-0A83A623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3" name="Freeform 39">
              <a:extLst>
                <a:ext uri="{FF2B5EF4-FFF2-40B4-BE49-F238E27FC236}">
                  <a16:creationId xmlns:a16="http://schemas.microsoft.com/office/drawing/2014/main" id="{33C4FDB9-01D2-4CB0-BFED-216CAC7EB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4" name="Freeform 40">
              <a:extLst>
                <a:ext uri="{FF2B5EF4-FFF2-40B4-BE49-F238E27FC236}">
                  <a16:creationId xmlns:a16="http://schemas.microsoft.com/office/drawing/2014/main" id="{34E715AB-2B68-41C4-A61F-02C413F242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5" name="Freeform 41">
              <a:extLst>
                <a:ext uri="{FF2B5EF4-FFF2-40B4-BE49-F238E27FC236}">
                  <a16:creationId xmlns:a16="http://schemas.microsoft.com/office/drawing/2014/main" id="{D3861C35-D060-408D-9871-4DA2D0547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6" name="Freeform 42">
              <a:extLst>
                <a:ext uri="{FF2B5EF4-FFF2-40B4-BE49-F238E27FC236}">
                  <a16:creationId xmlns:a16="http://schemas.microsoft.com/office/drawing/2014/main" id="{B4F4F38F-33FE-48A0-986D-FB771F18BE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7" name="Freeform 43">
              <a:extLst>
                <a:ext uri="{FF2B5EF4-FFF2-40B4-BE49-F238E27FC236}">
                  <a16:creationId xmlns:a16="http://schemas.microsoft.com/office/drawing/2014/main" id="{50FCFC8E-2DC3-4F27-9E02-196830E78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8" name="Freeform 44">
              <a:extLst>
                <a:ext uri="{FF2B5EF4-FFF2-40B4-BE49-F238E27FC236}">
                  <a16:creationId xmlns:a16="http://schemas.microsoft.com/office/drawing/2014/main" id="{3A6EE414-1500-4144-B453-BA950E5107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9" name="Rectangle 45">
              <a:extLst>
                <a:ext uri="{FF2B5EF4-FFF2-40B4-BE49-F238E27FC236}">
                  <a16:creationId xmlns:a16="http://schemas.microsoft.com/office/drawing/2014/main" id="{0C1A9D8A-5515-4C84-AE17-A6D51243834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10" name="Freeform 46">
              <a:extLst>
                <a:ext uri="{FF2B5EF4-FFF2-40B4-BE49-F238E27FC236}">
                  <a16:creationId xmlns:a16="http://schemas.microsoft.com/office/drawing/2014/main" id="{E8E7C8C7-FE85-4C8F-960C-3748511E0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1" name="Freeform 47">
              <a:extLst>
                <a:ext uri="{FF2B5EF4-FFF2-40B4-BE49-F238E27FC236}">
                  <a16:creationId xmlns:a16="http://schemas.microsoft.com/office/drawing/2014/main" id="{33DF2ED7-F601-4A9F-AA50-822ED85D56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2" name="Freeform 48">
              <a:extLst>
                <a:ext uri="{FF2B5EF4-FFF2-40B4-BE49-F238E27FC236}">
                  <a16:creationId xmlns:a16="http://schemas.microsoft.com/office/drawing/2014/main" id="{FEDB3A05-6FDD-4E87-B800-8F9975244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3" name="Freeform 49">
              <a:extLst>
                <a:ext uri="{FF2B5EF4-FFF2-40B4-BE49-F238E27FC236}">
                  <a16:creationId xmlns:a16="http://schemas.microsoft.com/office/drawing/2014/main" id="{AD6225C0-E391-49D5-9A7B-57C5ED60E1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4" name="Freeform 50">
              <a:extLst>
                <a:ext uri="{FF2B5EF4-FFF2-40B4-BE49-F238E27FC236}">
                  <a16:creationId xmlns:a16="http://schemas.microsoft.com/office/drawing/2014/main" id="{B814B458-45E5-451C-9CBD-027E3776A4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5" name="Freeform 51">
              <a:extLst>
                <a:ext uri="{FF2B5EF4-FFF2-40B4-BE49-F238E27FC236}">
                  <a16:creationId xmlns:a16="http://schemas.microsoft.com/office/drawing/2014/main" id="{59167140-9A0D-4FE7-8E37-2CD613011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6" name="Freeform 52">
              <a:extLst>
                <a:ext uri="{FF2B5EF4-FFF2-40B4-BE49-F238E27FC236}">
                  <a16:creationId xmlns:a16="http://schemas.microsoft.com/office/drawing/2014/main" id="{2D38B213-991B-495D-8886-04CAD44C7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7" name="Freeform 53">
              <a:extLst>
                <a:ext uri="{FF2B5EF4-FFF2-40B4-BE49-F238E27FC236}">
                  <a16:creationId xmlns:a16="http://schemas.microsoft.com/office/drawing/2014/main" id="{67C1C3DA-3972-4D98-9D9E-390461B288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8" name="Freeform 54">
              <a:extLst>
                <a:ext uri="{FF2B5EF4-FFF2-40B4-BE49-F238E27FC236}">
                  <a16:creationId xmlns:a16="http://schemas.microsoft.com/office/drawing/2014/main" id="{972F8941-61DB-48E1-B9C1-E732470563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9" name="Freeform 55">
              <a:extLst>
                <a:ext uri="{FF2B5EF4-FFF2-40B4-BE49-F238E27FC236}">
                  <a16:creationId xmlns:a16="http://schemas.microsoft.com/office/drawing/2014/main" id="{857B495F-5C9B-435F-8D39-45CC57471F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0" name="Freeform 56">
              <a:extLst>
                <a:ext uri="{FF2B5EF4-FFF2-40B4-BE49-F238E27FC236}">
                  <a16:creationId xmlns:a16="http://schemas.microsoft.com/office/drawing/2014/main" id="{B607428B-B7C9-4017-84F8-19C9B2134A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1" name="Freeform 57">
              <a:extLst>
                <a:ext uri="{FF2B5EF4-FFF2-40B4-BE49-F238E27FC236}">
                  <a16:creationId xmlns:a16="http://schemas.microsoft.com/office/drawing/2014/main" id="{A20C5139-2108-4F5E-B892-64F1D8605E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2" name="Freeform 58">
              <a:extLst>
                <a:ext uri="{FF2B5EF4-FFF2-40B4-BE49-F238E27FC236}">
                  <a16:creationId xmlns:a16="http://schemas.microsoft.com/office/drawing/2014/main" id="{C2A51623-F2F3-4584-93F5-598E56A5F4D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30324845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TM04033919[[fn=Circuit]]</Template>
  <TotalTime>3262</TotalTime>
  <Words>4421</Words>
  <Application>Microsoft Office PowerPoint</Application>
  <PresentationFormat>Widescreen</PresentationFormat>
  <Paragraphs>308</Paragraphs>
  <Slides>31</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Arial</vt:lpstr>
      <vt:lpstr>Calibri</vt:lpstr>
      <vt:lpstr>Tw Cen MT</vt:lpstr>
      <vt:lpstr>Circuit</vt:lpstr>
      <vt:lpstr>Digital safety 101</vt:lpstr>
      <vt:lpstr>My goals for tonight</vt:lpstr>
      <vt:lpstr>disclaimer</vt:lpstr>
      <vt:lpstr>always remember…</vt:lpstr>
      <vt:lpstr>Online exploitation of children is continuing to increase rapidly</vt:lpstr>
      <vt:lpstr>What kids are experiencing online</vt:lpstr>
      <vt:lpstr>What do the numbers tell us?</vt:lpstr>
      <vt:lpstr>How does this happen?</vt:lpstr>
      <vt:lpstr>Where does this happen?</vt:lpstr>
      <vt:lpstr>Where does this happen?</vt:lpstr>
      <vt:lpstr>United states v. MICHAEL dendy</vt:lpstr>
      <vt:lpstr>United states v. MICHAEL dendy</vt:lpstr>
      <vt:lpstr>United states v. MICHAEL dendy</vt:lpstr>
      <vt:lpstr>If they can access you, they can study you</vt:lpstr>
      <vt:lpstr>Key risk factor: your digital footprint</vt:lpstr>
      <vt:lpstr>AI: Artificial intelligence or absolute insanity?</vt:lpstr>
      <vt:lpstr>Generative ai</vt:lpstr>
      <vt:lpstr>Generative ai</vt:lpstr>
      <vt:lpstr>AI Chatbots &amp; Companions</vt:lpstr>
      <vt:lpstr>AI Chatbots &amp; Companions</vt:lpstr>
      <vt:lpstr>How you can reduce your risk</vt:lpstr>
      <vt:lpstr>How you can reduce your risk</vt:lpstr>
      <vt:lpstr>devices</vt:lpstr>
      <vt:lpstr>Be s.m.a.r.t. with devices and accounts</vt:lpstr>
      <vt:lpstr>Setup and parental controls</vt:lpstr>
      <vt:lpstr>Some device examples</vt:lpstr>
      <vt:lpstr>PowerPoint Presentation</vt:lpstr>
      <vt:lpstr>If something happens: act quickly</vt:lpstr>
      <vt:lpstr>The best protection: be a trusted adult</vt:lpstr>
      <vt:lpstr>students: don’t be a bystander!</vt:lpstr>
      <vt:lpstr>Always remember…</vt:lpstr>
    </vt:vector>
  </TitlesOfParts>
  <Company>US Attorneys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Peach, Daniel (USAGAM)</dc:creator>
  <cp:lastModifiedBy>Peach, Daniel (USAGAM)</cp:lastModifiedBy>
  <cp:revision>12</cp:revision>
  <dcterms:created xsi:type="dcterms:W3CDTF">2026-08-03T03:53:46Z</dcterms:created>
  <dcterms:modified xsi:type="dcterms:W3CDTF">2026-08-13T13:50:44Z</dcterms:modified>
</cp:coreProperties>
</file>